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51"/>
  </p:notesMasterIdLst>
  <p:sldIdLst>
    <p:sldId id="308" r:id="rId2"/>
    <p:sldId id="300" r:id="rId3"/>
    <p:sldId id="307" r:id="rId4"/>
    <p:sldId id="310" r:id="rId5"/>
    <p:sldId id="267" r:id="rId6"/>
    <p:sldId id="268" r:id="rId7"/>
    <p:sldId id="269" r:id="rId8"/>
    <p:sldId id="321" r:id="rId9"/>
    <p:sldId id="322" r:id="rId10"/>
    <p:sldId id="325" r:id="rId11"/>
    <p:sldId id="323" r:id="rId12"/>
    <p:sldId id="257" r:id="rId13"/>
    <p:sldId id="258" r:id="rId14"/>
    <p:sldId id="259" r:id="rId15"/>
    <p:sldId id="260" r:id="rId16"/>
    <p:sldId id="261" r:id="rId17"/>
    <p:sldId id="262" r:id="rId18"/>
    <p:sldId id="305" r:id="rId19"/>
    <p:sldId id="306" r:id="rId20"/>
    <p:sldId id="263" r:id="rId21"/>
    <p:sldId id="302" r:id="rId22"/>
    <p:sldId id="304" r:id="rId23"/>
    <p:sldId id="303" r:id="rId24"/>
    <p:sldId id="301" r:id="rId25"/>
    <p:sldId id="264" r:id="rId26"/>
    <p:sldId id="265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274" r:id="rId46"/>
    <p:sldId id="275" r:id="rId47"/>
    <p:sldId id="279" r:id="rId48"/>
    <p:sldId id="280" r:id="rId49"/>
    <p:sldId id="281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707"/>
  </p:normalViewPr>
  <p:slideViewPr>
    <p:cSldViewPr snapToGrid="0" snapToObjects="1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8" d="100"/>
        <a:sy n="13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E640D-89F1-3F49-9359-70A52DEA2519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AB52E-D119-B445-8C73-3BF08B810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62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>
            <a:extLst>
              <a:ext uri="{FF2B5EF4-FFF2-40B4-BE49-F238E27FC236}">
                <a16:creationId xmlns:a16="http://schemas.microsoft.com/office/drawing/2014/main" id="{A68E6B00-9868-C448-AF70-4F5DAA2A46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Notes Placeholder 2">
            <a:extLst>
              <a:ext uri="{FF2B5EF4-FFF2-40B4-BE49-F238E27FC236}">
                <a16:creationId xmlns:a16="http://schemas.microsoft.com/office/drawing/2014/main" id="{B98E014B-4E53-F843-867B-688F4EC56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4515" name="Slide Number Placeholder 3">
            <a:extLst>
              <a:ext uri="{FF2B5EF4-FFF2-40B4-BE49-F238E27FC236}">
                <a16:creationId xmlns:a16="http://schemas.microsoft.com/office/drawing/2014/main" id="{A9F632F4-A44C-2140-94A6-180420F470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4DE6CE81-2654-5947-8409-DCB477CE83DE}" type="slidenum">
              <a:rPr lang="en-US" altLang="th-TH" sz="1800" smtClean="0">
                <a:latin typeface="Angsana New" panose="02020603050405020304" pitchFamily="18" charset="-34"/>
              </a:rPr>
              <a:pPr/>
              <a:t>11</a:t>
            </a:fld>
            <a:endParaRPr lang="en-US" altLang="th-TH" sz="1800"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90578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AB52E-D119-B445-8C73-3BF08B810C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5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1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8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92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4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4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1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6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22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69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3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9B247-C975-FA4B-B079-B4C8227B72B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CCC07-5DDE-074A-8BFB-79F2D627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12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7B1BC-82C1-D240-AB9E-603A00A3FB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กฎหมายป้องกันและปราบปรามการทรมานและการกระทำให้บุคคลสูญหายกับสิทธิมนุษยชน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29B009-2776-8F47-A815-D4B5AB7CA3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th-TH" dirty="0"/>
          </a:p>
          <a:p>
            <a:r>
              <a:rPr lang="th-TH" sz="3600" dirty="0"/>
              <a:t>ไพโรจน์  พลเพชร</a:t>
            </a:r>
          </a:p>
          <a:p>
            <a:r>
              <a:rPr lang="th-TH" sz="3600" dirty="0"/>
              <a:t>ที่ปรึกษาประจำคณะกรรมการสิทธิมนุษยชนแห่งชาติ(</a:t>
            </a:r>
            <a:r>
              <a:rPr lang="th-TH" sz="3600" dirty="0" err="1"/>
              <a:t>กส</a:t>
            </a:r>
            <a:r>
              <a:rPr lang="th-TH" sz="3600" dirty="0"/>
              <a:t>ม.)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685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C7F17-D4B7-E443-B2B4-39A0E9F70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ความหมายสิทธิมนุษยชน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14740-FEDB-EC49-8ED9-5D2AC287D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en-US" sz="4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สิทธิมนุษยชน</a:t>
            </a: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”</a:t>
            </a:r>
            <a:r>
              <a:rPr lang="th-TH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en-US" sz="4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หมายความว่าศักดิ์ศรีความเป็นมนุษย์</a:t>
            </a: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สิทธิเสรีภาพและความเสมอภาคของบุคคลที่ได้รับการรับรองหรือคุ้มครองตามรัฐธรรมนูญแห่งราชอาณาจักรไทย </a:t>
            </a:r>
            <a:r>
              <a:rPr lang="en-US" sz="4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หรือตามกฎหมายไทย</a:t>
            </a: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หรือตามสนธิสัญญาที่ประเทศไทยมีพันธกรณีที่จะต้องปฏิบัติตาม</a:t>
            </a:r>
            <a:endParaRPr lang="en-US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09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5">
            <a:extLst>
              <a:ext uri="{FF2B5EF4-FFF2-40B4-BE49-F238E27FC236}">
                <a16:creationId xmlns:a16="http://schemas.microsoft.com/office/drawing/2014/main" id="{E1E273DF-1652-2F44-9230-54AE5DB27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327276"/>
            <a:ext cx="4114800" cy="873125"/>
          </a:xfrm>
          <a:prstGeom prst="rect">
            <a:avLst/>
          </a:prstGeom>
          <a:solidFill>
            <a:srgbClr val="CC99FF"/>
          </a:solidFill>
          <a:ln w="9525" cap="sq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th-TH" b="1" dirty="0"/>
              <a:t>การให้ความเคารพ และความตระหนัก</a:t>
            </a:r>
          </a:p>
        </p:txBody>
      </p:sp>
      <p:sp>
        <p:nvSpPr>
          <p:cNvPr id="46088" name="Rectangle 8">
            <a:extLst>
              <a:ext uri="{FF2B5EF4-FFF2-40B4-BE49-F238E27FC236}">
                <a16:creationId xmlns:a16="http://schemas.microsoft.com/office/drawing/2014/main" id="{2CA83C51-5080-9748-AA27-BCB093156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286001"/>
            <a:ext cx="4114800" cy="873125"/>
          </a:xfrm>
          <a:prstGeom prst="rect">
            <a:avLst/>
          </a:prstGeom>
          <a:solidFill>
            <a:srgbClr val="CCFFCC"/>
          </a:solidFill>
          <a:ln w="9525" cap="sq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th-TH" b="1" dirty="0">
                <a:solidFill>
                  <a:srgbClr val="FF0066"/>
                </a:solidFill>
              </a:rPr>
              <a:t>การปกป้องไม่ให้มีการละเมิดสิทธิ</a:t>
            </a:r>
          </a:p>
        </p:txBody>
      </p:sp>
      <p:sp>
        <p:nvSpPr>
          <p:cNvPr id="46089" name="Rectangle 9">
            <a:extLst>
              <a:ext uri="{FF2B5EF4-FFF2-40B4-BE49-F238E27FC236}">
                <a16:creationId xmlns:a16="http://schemas.microsoft.com/office/drawing/2014/main" id="{B4EBC7A8-08DF-C547-9E2A-C0525D2E1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810001"/>
            <a:ext cx="4114800" cy="873125"/>
          </a:xfrm>
          <a:prstGeom prst="rect">
            <a:avLst/>
          </a:prstGeom>
          <a:solidFill>
            <a:srgbClr val="808000"/>
          </a:solidFill>
          <a:ln w="9525" cap="sq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th-TH" b="1" dirty="0"/>
              <a:t>การดำเนินการให้ทุกคนได้รับสิทธิ</a:t>
            </a:r>
          </a:p>
        </p:txBody>
      </p:sp>
      <p:sp>
        <p:nvSpPr>
          <p:cNvPr id="46090" name="Line 10">
            <a:extLst>
              <a:ext uri="{FF2B5EF4-FFF2-40B4-BE49-F238E27FC236}">
                <a16:creationId xmlns:a16="http://schemas.microsoft.com/office/drawing/2014/main" id="{FC9FE78A-0896-B64A-BA5A-98B74893456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1447800"/>
            <a:ext cx="0" cy="228600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>
            <a:extLst>
              <a:ext uri="{FF2B5EF4-FFF2-40B4-BE49-F238E27FC236}">
                <a16:creationId xmlns:a16="http://schemas.microsoft.com/office/drawing/2014/main" id="{D9AD6508-CBF0-9C4F-BC38-6D41A97E68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1417638"/>
            <a:ext cx="990600" cy="792162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>
            <a:extLst>
              <a:ext uri="{FF2B5EF4-FFF2-40B4-BE49-F238E27FC236}">
                <a16:creationId xmlns:a16="http://schemas.microsoft.com/office/drawing/2014/main" id="{DA8EA90E-21EF-DF4C-A631-9AB27F0B92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1447800"/>
            <a:ext cx="914400" cy="83820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Rectangle 17">
            <a:extLst>
              <a:ext uri="{FF2B5EF4-FFF2-40B4-BE49-F238E27FC236}">
                <a16:creationId xmlns:a16="http://schemas.microsoft.com/office/drawing/2014/main" id="{DD3AA96E-EE0C-1C46-9FCC-1078D1943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04800"/>
            <a:ext cx="4800600" cy="1143000"/>
          </a:xfrm>
          <a:prstGeom prst="rect">
            <a:avLst/>
          </a:prstGeom>
          <a:solidFill>
            <a:schemeClr val="accent1"/>
          </a:solidFill>
          <a:ln w="9525" cap="sq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th-TH" sz="4000" b="1" dirty="0"/>
              <a:t>หน้าที่ความรับผิดชอบของรัฐ</a:t>
            </a:r>
          </a:p>
        </p:txBody>
      </p:sp>
    </p:spTree>
    <p:extLst>
      <p:ext uri="{BB962C8B-B14F-4D97-AF65-F5344CB8AC3E}">
        <p14:creationId xmlns:p14="http://schemas.microsoft.com/office/powerpoint/2010/main" val="91801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animBg="1" autoUpdateAnimBg="0"/>
      <p:bldP spid="46088" grpId="0" animBg="1" autoUpdateAnimBg="0"/>
      <p:bldP spid="46089" grpId="0" animBg="1" autoUpdateAnimBg="0"/>
      <p:bldP spid="4609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6CF65-A3B7-BE41-BDDA-B229AC871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     หลักสิทธิเด็ดขาด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E978E-BC1E-A548-850C-05C757A76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h-TH" dirty="0"/>
          </a:p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สิทธิที่ไม่อาจถูกจำกัดได้(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non-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derogablerights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หมายถึงสิทธิเด็ดขาดของมนุษย์ที่รัฐไม่สามารถของดการคุ้มครองสิทธิเหล่านี้ได้ ดังนั้น แม้จะเป็นสภาวะความไม่สงบของบ้านเมือง ความวุ่นวายทางการเมือง หรือ แม้แต่สภาวะสงครามรัฐคงต้องให้การคุ้มครองสิทธิมนุษยชนที่เป็นสิทธิที่ไม่อาจถูกจำกัดได้ </a:t>
            </a:r>
          </a:p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/>
              <a:t>   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343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0C9CE-EA52-934D-B149-E7866024B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</a:t>
            </a:r>
            <a:r>
              <a:rPr lang="th-TH" sz="4800" dirty="0"/>
              <a:t>หลักสิทธิเด็ดขาด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E5852-7135-BA49-8CF8-31B3E1AD9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h-TH" b="1" dirty="0"/>
          </a:p>
          <a:p>
            <a:r>
              <a:rPr lang="th-TH" b="1" dirty="0"/>
              <a:t>   </a:t>
            </a:r>
            <a:r>
              <a:rPr lang="th-TH" sz="3200" b="1" u="sng" dirty="0"/>
              <a:t>๑.สิทธิในการมีชีวิต (สิทธิไม่ถูกฆ่านอกกฎหมาย สิทธิไม่ถูกบังคับให้สูญหาย</a:t>
            </a:r>
            <a:br>
              <a:rPr lang="th-TH" sz="3200" b="1" dirty="0"/>
            </a:br>
            <a:r>
              <a:rPr lang="th-TH" sz="3200" b="1" dirty="0"/>
              <a:t>   </a:t>
            </a:r>
            <a:r>
              <a:rPr lang="th-TH" sz="3200" b="1" u="sng" dirty="0"/>
              <a:t>๒.สิทธิที่จะไม่ถูกทรมาน หรือการปฏิบัติ หรือการลงโทษที่โหดร้าย ไร้มนุษยธรรม หรือย่ำยีศักดิ์ศรี</a:t>
            </a:r>
          </a:p>
          <a:p>
            <a:r>
              <a:rPr lang="th-TH" sz="3200" b="1" dirty="0"/>
              <a:t>   </a:t>
            </a:r>
            <a:r>
              <a:rPr lang="th-TH" sz="3200" b="1" u="sng" dirty="0"/>
              <a:t>๓.สิทธิที่จะไม่ถูกเอาลงเป็นทาส</a:t>
            </a:r>
          </a:p>
          <a:p>
            <a:r>
              <a:rPr lang="th-TH" sz="3200" b="1" dirty="0"/>
              <a:t>   </a:t>
            </a:r>
            <a:r>
              <a:rPr lang="th-TH" sz="3200" b="1" u="sng" dirty="0"/>
              <a:t>๔.สิทธิที่จะไม่ถูกจำคุกเพียงเพราะไม่สามารถชำระหนี้ตามสัญญาทางแพ่ง </a:t>
            </a:r>
            <a:endParaRPr lang="th-TH" sz="3200" u="sng" dirty="0"/>
          </a:p>
          <a:p>
            <a:endParaRPr lang="th-TH" sz="3200" b="1" dirty="0"/>
          </a:p>
          <a:p>
            <a:pPr marL="0" indent="0">
              <a:buNone/>
            </a:pPr>
            <a:endParaRPr lang="th-TH" dirty="0"/>
          </a:p>
          <a:p>
            <a:endParaRPr lang="th-TH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478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85265-C280-5348-9625-41A478F42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   </a:t>
            </a:r>
            <a:r>
              <a:rPr lang="th-TH" sz="4800" dirty="0"/>
              <a:t>หลักสิทธิเด็ดขาด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54E2F-8E93-8045-8D26-A5061131B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dirty="0"/>
              <a:t> </a:t>
            </a:r>
          </a:p>
          <a:p>
            <a:pPr marL="0" indent="0">
              <a:buNone/>
            </a:pPr>
            <a:r>
              <a:rPr lang="th-TH" b="1" dirty="0"/>
              <a:t>      </a:t>
            </a:r>
            <a:r>
              <a:rPr lang="th-TH" sz="3200" b="1" u="sng" dirty="0"/>
              <a:t>๕. สิทธิที่จะไม่ถูกกฎหมายอาญามาลงโทษย้อนหลัง</a:t>
            </a:r>
          </a:p>
          <a:p>
            <a:pPr marL="0" indent="0">
              <a:buNone/>
            </a:pPr>
            <a:r>
              <a:rPr lang="th-TH" sz="3200" b="1" dirty="0"/>
              <a:t>      ๖. สิทธิในการถูกยอมรับเป็นบุคคล </a:t>
            </a:r>
          </a:p>
          <a:p>
            <a:r>
              <a:rPr lang="th-TH" sz="3200" b="1" dirty="0"/>
              <a:t>   </a:t>
            </a:r>
            <a:r>
              <a:rPr lang="th-TH" sz="3200" b="1" u="sng" dirty="0"/>
              <a:t>๗.สิทธิที่จะไม่ถูกจำคุกเพียงเพราะไม่สามารถชำระหนี้ตามสัญญาทางแพ่ง </a:t>
            </a:r>
          </a:p>
          <a:p>
            <a:r>
              <a:rPr lang="th-TH" sz="3200" b="1" dirty="0"/>
              <a:t>   ๘.เสรีภาพในการ คิดและการนับถือศาสนา </a:t>
            </a:r>
            <a:endParaRPr lang="th-TH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491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8673-8FDD-3347-820B-F48CCEAFC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             </a:t>
            </a:r>
            <a:br>
              <a:rPr lang="th-TH" dirty="0"/>
            </a:br>
            <a:r>
              <a:rPr lang="th-TH" dirty="0"/>
              <a:t>         </a:t>
            </a:r>
            <a:r>
              <a:rPr lang="th-TH" b="1" dirty="0"/>
              <a:t>สิทธิในกระบวนการยุติธรรมทางอาญา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EED53-37F2-B54D-B77A-711A49732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r>
              <a:rPr lang="th-TH" sz="3200" dirty="0"/>
              <a:t>สิทธิที่จะได้รับการพิจารณาคดีที่เป็นธรรม(</a:t>
            </a:r>
            <a:r>
              <a:rPr lang="th-TH" sz="3200" dirty="0" err="1"/>
              <a:t>Right</a:t>
            </a:r>
            <a:r>
              <a:rPr lang="th-TH" sz="3200" dirty="0"/>
              <a:t> </a:t>
            </a:r>
            <a:r>
              <a:rPr lang="th-TH" sz="3200" dirty="0" err="1"/>
              <a:t>to</a:t>
            </a:r>
            <a:r>
              <a:rPr lang="th-TH" sz="3200" dirty="0"/>
              <a:t> </a:t>
            </a:r>
            <a:r>
              <a:rPr lang="th-TH" sz="3200" dirty="0" err="1"/>
              <a:t>fair</a:t>
            </a:r>
            <a:r>
              <a:rPr lang="th-TH" sz="3200" dirty="0"/>
              <a:t> </a:t>
            </a:r>
            <a:r>
              <a:rPr lang="th-TH" sz="3200" dirty="0" err="1"/>
              <a:t>trial</a:t>
            </a:r>
            <a:r>
              <a:rPr lang="th-TH" sz="3200" dirty="0"/>
              <a:t>)</a:t>
            </a:r>
          </a:p>
          <a:p>
            <a:r>
              <a:rPr lang="th-TH" sz="3200" dirty="0"/>
              <a:t>    ๑.สิทธิที่จะได้รับความเสมอภาคต่อหน้าศาล(เข้าถึงความยุติธรรมเท่าเทียมกัน อาวุธที่เท่าเทียม-ให้สิทธิคู่ความอย่างเท่าเทียม การปฏิบัติต่อคู่ความอย่างเท่าเทียม)</a:t>
            </a:r>
            <a:endParaRPr lang="en-US" sz="3200" dirty="0"/>
          </a:p>
          <a:p>
            <a:r>
              <a:rPr lang="th-TH" sz="3200" dirty="0"/>
              <a:t>    ๒.สิทธิที่จะได้รับการพิจารณาคดีโดยเปิดเผย โดยศาลที่เป็นอิสระและเที่ยงธรรม</a:t>
            </a:r>
            <a:endParaRPr lang="en-US" sz="3200" dirty="0"/>
          </a:p>
          <a:p>
            <a:r>
              <a:rPr lang="th-TH" sz="3200" dirty="0"/>
              <a:t>    ๓.สิทธิที่จะได้รับการแจ้งข้อหา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374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71AD9-55E9-E642-AA07-D2353628C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               สิทธิในกระบวนการยุติธรรมทางอาญา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29AD6-1FC5-3B45-9FEA-E46179F66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sz="3200" dirty="0"/>
              <a:t>๔.สิทธิที่จะมีทนายความ</a:t>
            </a:r>
            <a:endParaRPr lang="en-US" sz="3200" dirty="0"/>
          </a:p>
          <a:p>
            <a:r>
              <a:rPr lang="th-TH" sz="3200" dirty="0"/>
              <a:t>๕.สิทธิที่จะได้รับการดำเนินคดีที่เหมาะสม</a:t>
            </a:r>
            <a:endParaRPr lang="en-US" sz="3200" dirty="0"/>
          </a:p>
          <a:p>
            <a:r>
              <a:rPr lang="th-TH" sz="3200" dirty="0"/>
              <a:t>๖.สิทธิที่จะปรากฏตัวในการพิจารณาคดีและตรวจพยานหลักฐาน</a:t>
            </a:r>
            <a:endParaRPr lang="en-US" sz="3200" dirty="0"/>
          </a:p>
          <a:p>
            <a:r>
              <a:rPr lang="th-TH" sz="3200" dirty="0"/>
              <a:t>๗.สิทธิที่จะมีล่าม</a:t>
            </a:r>
            <a:endParaRPr lang="en-US" sz="3200" dirty="0"/>
          </a:p>
          <a:p>
            <a:endParaRPr lang="th-TH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542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EA438-83B5-6143-A38B-7CE15ADB2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</a:t>
            </a:r>
            <a:r>
              <a:rPr lang="th-TH" b="1" dirty="0"/>
              <a:t>สิทธิในกระบวนการยุติธรรมทางอาญา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4A4CD-C700-5740-9F84-751179D17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sz="3200" dirty="0"/>
              <a:t>๘.สิทธิที่ไม่ให้การปรักปรำตัวเอง</a:t>
            </a:r>
            <a:endParaRPr lang="en-US" sz="3200" dirty="0"/>
          </a:p>
          <a:p>
            <a:r>
              <a:rPr lang="th-TH" sz="3200" dirty="0"/>
              <a:t>๙.สิทธิที่จะสันนิษฐานไว้ก่อนว่าเป็นผู้บริสุทธิ์</a:t>
            </a:r>
            <a:endParaRPr lang="en-US" sz="3200" dirty="0"/>
          </a:p>
          <a:p>
            <a:r>
              <a:rPr lang="th-TH" sz="3200" dirty="0"/>
              <a:t>๑๐.สิทธิที่จะอุทธรณ์ต่อศาลที่สูงกว่า</a:t>
            </a:r>
            <a:endParaRPr lang="en-US" sz="3200" dirty="0"/>
          </a:p>
          <a:p>
            <a:r>
              <a:rPr lang="th-TH" sz="3200" dirty="0"/>
              <a:t>๑๑.สิทธิที่จะได้รับการเยียวยาจากกระบวนการยุติธรรมที่ผิดพลาด</a:t>
            </a:r>
            <a:endParaRPr lang="en-US" sz="3200" dirty="0"/>
          </a:p>
          <a:p>
            <a:r>
              <a:rPr lang="th-TH" sz="3200" dirty="0"/>
              <a:t>๑๒.สิทธิที่จะไม่ถูกดำเนินคดีซ้ำในความผิดกรรมเดียวกัน</a:t>
            </a:r>
            <a:endParaRPr lang="en-US" sz="3200" dirty="0"/>
          </a:p>
          <a:p>
            <a:r>
              <a:rPr lang="th-TH" dirty="0"/>
              <a:t>๑๓.สิทธิที่จะได้รับการประกันตัว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725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2CAED-80AF-9240-86F2-07B02FD3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รัฐธรรมนูญ 60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19126-D07C-EC4F-B283-28625F1C8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มาตรา ๒๘ บุคคลย่อมมีสิทธิและเสรีภาพในชีวิตและร่างกาย การจับและการคุมขังบุคคลจะกระทำมิได้ เว้นแต่มีคำสั่งหรือหมายของศาลหรือมีเหตุอย่างอื่นตามที่กฎหมายบัญญัติ </a:t>
            </a:r>
          </a:p>
          <a:p>
            <a:r>
              <a:rPr lang="th-TH" dirty="0"/>
              <a:t>การค้นตัวบุคคลหรือการกระทำใดอันกระทบกระเทือนต่อสิทธิหรือเสรีภาพในชีวิต หรือร่างกายจะกระ</a:t>
            </a:r>
            <a:r>
              <a:rPr lang="th-TH" dirty="0" err="1"/>
              <a:t>ทํา</a:t>
            </a:r>
            <a:r>
              <a:rPr lang="th-TH" dirty="0"/>
              <a:t>มิได้ เว้นแต่มีเหตุตามที่กฎหมาย</a:t>
            </a:r>
          </a:p>
          <a:p>
            <a:r>
              <a:rPr lang="th-TH" dirty="0"/>
              <a:t>การทรมาน ทารุณกรรม หรือการลงโทษด้วยวิธีที่โหดร้าย หรือไร้มนุษยธรรม จะกรทำมิได้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61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E96F1-9443-DE4D-9B6F-28D9DBE8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9C6EB-D489-5043-9EBA-015219386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มาตรา ๒๙ บุคคลไม่ต้องรับโทษอาญา เว้นแต่ได้กระทำการอันกฎหมายที่ใช้อยู่ในเวลาที่กระทำ</a:t>
            </a:r>
            <a:r>
              <a:rPr lang="th-TH" dirty="0" err="1"/>
              <a:t>น้ัน</a:t>
            </a:r>
            <a:r>
              <a:rPr lang="th-TH" dirty="0"/>
              <a:t>บัญญัติเป็นความผิดและกำหนดโทษไว้ และโทษที่จะลงแก่บุคคลน</a:t>
            </a:r>
            <a:r>
              <a:rPr lang="th-TH" dirty="0" err="1"/>
              <a:t>้ัน</a:t>
            </a:r>
            <a:r>
              <a:rPr lang="th-TH" dirty="0"/>
              <a:t> จะหนักกว่าโทษที่บัญญัติไว้ในกฎหมายที่ใช้อยู่ในเวลาที่กระทำความผิดมิได้ </a:t>
            </a:r>
          </a:p>
          <a:p>
            <a:r>
              <a:rPr lang="th-TH" dirty="0"/>
              <a:t>ในคดีอาญา ให้สันนิษฐานไว้ก่อนว่าผู้ต้องหาหรือจำเลยไม่มีความผิด และก่อนมีคำพิพากษาอันถึงที่สุดแสดงว่าบุคคลใดได้กระทำความผิด จะปฏิบัติต่อบุคคลนั้นเสมือนเป็นผู้กระทำความผิดมิได้</a:t>
            </a:r>
            <a:br>
              <a:rPr lang="th-TH" dirty="0"/>
            </a:br>
            <a:endParaRPr lang="th-TH" dirty="0"/>
          </a:p>
          <a:p>
            <a:r>
              <a:rPr lang="th-TH" dirty="0"/>
              <a:t>การควบคุมหรือคุมขังผู้ต้องหาหรือจำเลยให้กระทำได้เพียงเท่าที่จำเป็นเพื่อป้องกัน มิให้มีการหลบหนี </a:t>
            </a:r>
            <a:endParaRPr lang="th-TH" dirty="0">
              <a:effectLst/>
            </a:endParaRPr>
          </a:p>
          <a:p>
            <a:r>
              <a:rPr lang="th-TH" dirty="0"/>
              <a:t>คำขอประกันผู้ต้องหาหรือ</a:t>
            </a:r>
            <a:r>
              <a:rPr lang="th-TH" dirty="0" err="1"/>
              <a:t>จํา</a:t>
            </a:r>
            <a:r>
              <a:rPr lang="th-TH" dirty="0"/>
              <a:t>เลยในคดีอาญาต้องได้รับการพิจารณาและจะเรียกหลักประกันจนเกิน</a:t>
            </a:r>
          </a:p>
          <a:p>
            <a:pPr marL="0" indent="0">
              <a:buNone/>
            </a:pPr>
            <a:r>
              <a:rPr lang="th-TH" dirty="0"/>
              <a:t>ควรแก่กรณีมิได้ การไม่ให้ประกันต้องเป็นไปตามที่กฎหมายบัญญัติ </a:t>
            </a:r>
            <a:endParaRPr lang="th-TH" dirty="0">
              <a:effectLst/>
            </a:endParaRPr>
          </a:p>
          <a:p>
            <a:endParaRPr lang="th-TH" dirty="0">
              <a:effectLst/>
            </a:endParaRPr>
          </a:p>
          <a:p>
            <a:endParaRPr lang="th-TH" dirty="0">
              <a:effectLst/>
            </a:endParaRPr>
          </a:p>
          <a:p>
            <a:endParaRPr lang="th-TH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158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E96F1-9443-DE4D-9B6F-28D9DBE8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หลักการพื้นฐานสิทธิมนุษยชน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9C6EB-D489-5043-9EBA-015219386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0" lvl="8" indent="0">
              <a:buNone/>
            </a:pPr>
            <a:endParaRPr lang="th-TH" dirty="0"/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โดยที่การยอมรับศักดิ์ศรีแต่กำเนิดและสิทธิที่เท่าเทียมกัน และที่ไม่อาจเพิกถอนได้ของสมาชิกทั้งมวลแห่งครอบครัวมนุษยชาติเป็น</a:t>
            </a:r>
            <a:r>
              <a:rPr lang="th-TH" sz="4400" b="1" u="sng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พื้นฐานแห่งอิสรภาพ ความยุติธรรม และสันติภาพในโลก </a:t>
            </a:r>
            <a:endParaRPr lang="en-US" sz="4400" b="1" u="sng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400" b="1" dirty="0">
                <a:solidFill>
                  <a:srgbClr val="FFFF00"/>
                </a:solidFill>
              </a:rPr>
              <a:t>                คำปรารภปฏิญญาสากลว่าด้วยสิทธิมนุษยชน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421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266F5-4C46-C346-AF5E-9EC3698D8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สิทธิมนุษยชนและสถานการณ์ฉุกเฉิน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A4C98-9B82-2E4E-92E9-4B24D9298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pPr>
              <a:defRPr/>
            </a:pPr>
            <a:r>
              <a:rPr lang="th-TH" dirty="0"/>
              <a:t>                          </a:t>
            </a:r>
            <a:r>
              <a:rPr lang="th-TH" sz="3200" b="1" dirty="0"/>
              <a:t>กฎหมายสถานการณ์ฉุกเฉิน 3 ฉบับ</a:t>
            </a:r>
          </a:p>
          <a:p>
            <a:pPr lvl="1">
              <a:defRPr/>
            </a:pPr>
            <a:r>
              <a:rPr lang="th-TH" sz="3200" dirty="0">
                <a:latin typeface="Calibri" panose="020F0502020204030204" pitchFamily="34" charset="0"/>
              </a:rPr>
              <a:t>พระราชบัญญัติกฎอัยการศึก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2457: </a:t>
            </a:r>
            <a:r>
              <a:rPr lang="th-TH" sz="3200" dirty="0">
                <a:latin typeface="Calibri" panose="020F0502020204030204" pitchFamily="34" charset="0"/>
              </a:rPr>
              <a:t>กักตัวได้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th-TH" sz="3200" dirty="0">
                <a:latin typeface="Calibri" panose="020F0502020204030204" pitchFamily="34" charset="0"/>
              </a:rPr>
              <a:t> วัน</a:t>
            </a:r>
          </a:p>
          <a:p>
            <a:pPr lvl="1">
              <a:defRPr/>
            </a:pPr>
            <a:r>
              <a:rPr lang="th-TH" sz="3200" dirty="0">
                <a:latin typeface="Calibri" panose="020F0502020204030204" pitchFamily="34" charset="0"/>
              </a:rPr>
              <a:t>พระราชกำหนดการบริหารราชการในสถานการณ์ฉุกเฉิน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2548</a:t>
            </a:r>
            <a:endParaRPr lang="th-TH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defRPr/>
            </a:pPr>
            <a:r>
              <a:rPr lang="th-TH" sz="3200" dirty="0">
                <a:latin typeface="Calibri" panose="020F0502020204030204" pitchFamily="34" charset="0"/>
              </a:rPr>
              <a:t>พระราชบัญญัติรักษาความมั่นคงภายในราชอาณาจักร </a:t>
            </a:r>
            <a:r>
              <a:rPr lang="th-TH" sz="3200" b="1" dirty="0">
                <a:latin typeface="Calibri" panose="020F0502020204030204" pitchFamily="34" charset="0"/>
              </a:rPr>
              <a:t>2551</a:t>
            </a:r>
          </a:p>
          <a:p>
            <a:pPr lvl="1">
              <a:defRPr/>
            </a:pPr>
            <a:endParaRPr lang="th-TH" sz="32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635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F8419-DDBB-F543-A5D0-2DA44DD3E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กฎหมายกฎอัยการศึก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4DA83-2AC5-FB47-9F21-E2F22B314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ผลของการประกาศใช้กฎอัยการศึก </a:t>
            </a:r>
            <a:endParaRPr lang="en-US" dirty="0"/>
          </a:p>
          <a:p>
            <a:r>
              <a:rPr lang="th-TH" dirty="0"/>
              <a:t>เจ้าหน้าที่ฝ่ายทหารมีอำนาจเหนือเจ้าหน้าที่ฝ่ายพลเรือนในส่วนที่เกี่ยวกับการยุทธ การระงับปราบปราม หรือการรักษาความสงบ เรียบร้อย และเจ้าหน้าที่ฝ่ายพลเรือนต้องปฏิบัติตามความต้องการของเจ้าหน้าที่ฝ่ายทหาร</a:t>
            </a:r>
          </a:p>
          <a:p>
            <a:r>
              <a:rPr lang="th-TH" dirty="0"/>
              <a:t>อำนาจของเจ้าหน้าที่ฝ่ายทหาร</a:t>
            </a:r>
            <a:br>
              <a:rPr lang="en-US" dirty="0"/>
            </a:br>
            <a:r>
              <a:rPr lang="th-TH" dirty="0"/>
              <a:t>เมื่อประกาศใช้กฎอัยการศึกในตำบลใด</a:t>
            </a:r>
            <a:r>
              <a:rPr lang="en-US" dirty="0"/>
              <a:t>, </a:t>
            </a:r>
            <a:r>
              <a:rPr lang="th-TH" dirty="0"/>
              <a:t>เมืองใด</a:t>
            </a:r>
            <a:r>
              <a:rPr lang="en-US" dirty="0"/>
              <a:t>, </a:t>
            </a:r>
            <a:r>
              <a:rPr lang="th-TH" dirty="0"/>
              <a:t>มณฑลใด</a:t>
            </a:r>
            <a:r>
              <a:rPr lang="en-US" dirty="0"/>
              <a:t>, </a:t>
            </a:r>
            <a:r>
              <a:rPr lang="th-TH" dirty="0"/>
              <a:t>เจ้าหน้าที่ฝ่าย </a:t>
            </a:r>
            <a:endParaRPr lang="en-US" dirty="0"/>
          </a:p>
          <a:p>
            <a:r>
              <a:rPr lang="th-TH" dirty="0"/>
              <a:t>ทหารมีอำนาจเต็มที่จะตรวจค้น</a:t>
            </a:r>
            <a:r>
              <a:rPr lang="en-US" dirty="0"/>
              <a:t>, </a:t>
            </a:r>
            <a:r>
              <a:rPr lang="th-TH" dirty="0"/>
              <a:t>ที่จะเกณฑ์</a:t>
            </a:r>
            <a:r>
              <a:rPr lang="en-US" dirty="0"/>
              <a:t>, </a:t>
            </a:r>
            <a:r>
              <a:rPr lang="th-TH" dirty="0"/>
              <a:t>ที่จะห้าม</a:t>
            </a:r>
            <a:r>
              <a:rPr lang="en-US" dirty="0"/>
              <a:t>, </a:t>
            </a:r>
            <a:r>
              <a:rPr lang="th-TH" dirty="0"/>
              <a:t>ที่จะยึด</a:t>
            </a:r>
            <a:r>
              <a:rPr lang="en-US" dirty="0"/>
              <a:t>, </a:t>
            </a:r>
            <a:r>
              <a:rPr lang="th-TH" dirty="0"/>
              <a:t>ที่จะเข้าอาศัย</a:t>
            </a:r>
            <a:r>
              <a:rPr lang="en-US" dirty="0"/>
              <a:t>, </a:t>
            </a:r>
            <a:r>
              <a:rPr lang="th-TH" dirty="0"/>
              <a:t>ที่จะทำลายหรือ เปลี่ยนแปลงสถานที่ และที่จะขับไล่ </a:t>
            </a:r>
            <a:endParaRPr lang="en-US" dirty="0"/>
          </a:p>
          <a:p>
            <a:r>
              <a:rPr lang="th-TH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89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509CF-B68E-554C-B8EF-71789FBB6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DD339-ECF0-F042-96F2-2BB29F3F5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อำนาจที่จะตรวจค้น ดังต่อไปนี้</a:t>
            </a:r>
            <a:b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๑) ที่จะตรวจ ค้น บรรดาสิ่งซึ่งจะเกณฑ์ หรือต้องห้าม หรือต้องยึด หรือจะต้อง เข้าอาศัย หรือมีไว้ในครอบครองโดยไม่ชอบด้วยกฎหมาย ทั้งมีอำนาจที่จะตรวจค้นได้ไม่ว่า ที่ตัวบุคคล ในยานพาหนะ เคหะสถาน สิ่งปลูกสร้าง หรือที่ใด ๆ และไม่ว่าเวลาใด ๆ ทั้งสิ้น 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๒) ที่จะตรวจข่าวสาร จดหมาย โทรเลข หีบ ห่อ หรือสิ่งอื่นใดที่ส่ง หรือมีไปมาถึงกันในเขตที่ประกาศใช้กฎอัยการศึก 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๓) ที่จะตรวจหนังสือ สิ่งพิมพ์ หนังสือพิมพ์ ภาพโฆษณา บทหรือคำประพันธ์  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3090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500B6-D28E-334F-BF3E-2C325B555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4EF60-87C9-CC41-9F3B-4365219FE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การกักตัว </a:t>
            </a: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ในกรณีที่เจ้าหน้าที่ฝ่ายทหารมีเหตุอันควรสงสัยว่าบุคคลใดจะเป็น ราชศัตรูหรือได้ฝ่าฝืนต่อบทบัญญัติของพระราชบัญญัตินี้ หรือต่อคาสั่งของเจ้าหน้าที่ฝ่ายทหารให้ เจ้าหน้าที่ฝ่ายทหารมีอานา</a:t>
            </a:r>
            <a:r>
              <a:rPr lang="th-TH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จ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กักตัวบุคคลนั้นไว้เพื่อการสอบถามหรือตามความจาเป็นของทางราชการ ทหารได้ แต่ต้องกักไว้ไม่เกินกว่า ๗ วัน 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7064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9F88A-58A5-5E42-AD87-7CBBAC931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57557-47BD-8746-94DF-CB9C94623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th-TH" sz="3200" dirty="0">
                <a:latin typeface="Calibri" panose="020F0502020204030204" pitchFamily="34" charset="0"/>
              </a:rPr>
              <a:t>พระราชกำหนดการบริหารราชการในสถานการณ์ฉุกเฉิน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2548</a:t>
            </a:r>
            <a:endParaRPr lang="th-TH" sz="3200" dirty="0">
              <a:latin typeface="Calibri" panose="020F0502020204030204" pitchFamily="34" charset="0"/>
            </a:endParaRPr>
          </a:p>
          <a:p>
            <a:pPr lvl="2">
              <a:defRPr/>
            </a:pPr>
            <a:r>
              <a:rPr lang="th-TH" sz="3200" dirty="0">
                <a:latin typeface="Calibri" panose="020F0502020204030204" pitchFamily="34" charset="0"/>
              </a:rPr>
              <a:t>จำกัดสิทธิในการสื่อสาร และรวมกลุ่ม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defRPr/>
            </a:pPr>
            <a:r>
              <a:rPr lang="th-TH" sz="3200" dirty="0">
                <a:latin typeface="Calibri" panose="020F0502020204030204" pitchFamily="34" charset="0"/>
              </a:rPr>
              <a:t> กักตัวได้คราวละ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r>
              <a:rPr lang="th-TH" sz="3200" dirty="0">
                <a:latin typeface="Calibri" panose="020F0502020204030204" pitchFamily="34" charset="0"/>
              </a:rPr>
              <a:t>วันโดยมีหมายศาล และต่อได้ถึง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th-TH" sz="3200" dirty="0">
                <a:latin typeface="Calibri" panose="020F0502020204030204" pitchFamily="34" charset="0"/>
              </a:rPr>
              <a:t> วัน โดยไม่มีการพิจารณาคดีในศาล</a:t>
            </a:r>
          </a:p>
          <a:p>
            <a:pPr lvl="2">
              <a:defRPr/>
            </a:pPr>
            <a:r>
              <a:rPr lang="th-TH" sz="3200" dirty="0">
                <a:latin typeface="Calibri" panose="020F0502020204030204" pitchFamily="34" charset="0"/>
              </a:rPr>
              <a:t>ตามมาตรา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th-TH" sz="3200" dirty="0">
                <a:latin typeface="Calibri" panose="020F0502020204030204" pitchFamily="34" charset="0"/>
              </a:rPr>
              <a:t> เจ้าหน้าที่มีสิทธิในการควบคุมตัวในสถานที่ใดก็ได้ นอกจากเรือนจำ และสถานที่ควบคุมตัวของราชการ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9640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F72B4-3F48-AC4E-A2B8-C03ECBA85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4010D-8E6D-3F4D-94EF-5D01AA1FA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defRPr/>
            </a:pPr>
            <a:r>
              <a:rPr lang="th-TH" sz="3200" dirty="0">
                <a:latin typeface="Calibri" panose="020F0502020204030204" pitchFamily="34" charset="0"/>
              </a:rPr>
              <a:t>ห้ามฟ้องร้องในศาลปกครอง ยกเว้นเจ้าหน้าที่ที่ปฏิบัติตามหน้าที่จากความรับผิด แต่บุคคลที่ได้รับความเสียหายร้องขอค่าสินไหมได้</a:t>
            </a:r>
          </a:p>
          <a:p>
            <a:pPr lvl="2">
              <a:defRPr/>
            </a:pPr>
            <a:r>
              <a:rPr lang="th-TH" sz="3200" dirty="0">
                <a:latin typeface="Calibri" panose="020F0502020204030204" pitchFamily="34" charset="0"/>
              </a:rPr>
              <a:t>ต่อทุก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th-TH" sz="3200" dirty="0">
                <a:latin typeface="Calibri" panose="020F0502020204030204" pitchFamily="34" charset="0"/>
              </a:rPr>
              <a:t>เดือน ไม่ถูกตรวจสอบโดยสภานิติบัญญัติ</a:t>
            </a:r>
          </a:p>
          <a:p>
            <a:pPr lvl="2">
              <a:defRPr/>
            </a:pPr>
            <a:endParaRPr lang="th-TH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87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CF802-A85F-C14D-8824-887FFCEBB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41373-4C6E-5F43-850C-918B3C6D8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th-TH" sz="3200" dirty="0">
                <a:latin typeface="Calibri" panose="020F0502020204030204" pitchFamily="34" charset="0"/>
              </a:rPr>
              <a:t>พระราชบัญญัติรักษาความมั่นคงภายในราชอาณาจักร</a:t>
            </a:r>
          </a:p>
          <a:p>
            <a:pPr lvl="2">
              <a:defRPr/>
            </a:pPr>
            <a:r>
              <a:rPr lang="th-TH" sz="3200" dirty="0">
                <a:latin typeface="Calibri" panose="020F0502020204030204" pitchFamily="34" charset="0"/>
              </a:rPr>
              <a:t>จำกัดสิทธิ เสรีภาพได้ เช่น การคมนาคมและการรวมกลุ่ม</a:t>
            </a:r>
          </a:p>
          <a:p>
            <a:pPr lvl="2">
              <a:defRPr/>
            </a:pPr>
            <a:r>
              <a:rPr lang="th-TH" sz="3200" dirty="0">
                <a:latin typeface="Calibri" panose="020F0502020204030204" pitchFamily="34" charset="0"/>
              </a:rPr>
              <a:t>ตั้งกองอำนวยการรักษาความมั่นคงภายในราชอาณาจักร (กอ.รมน.) ขึ้นโดยตรงต่อนายก โดยมีฝ่ายทหารเป็นหลัก</a:t>
            </a:r>
          </a:p>
          <a:p>
            <a:pPr lvl="2">
              <a:defRPr/>
            </a:pPr>
            <a:r>
              <a:rPr lang="th-TH" sz="3200" dirty="0">
                <a:latin typeface="Calibri" panose="020F0502020204030204" pitchFamily="34" charset="0"/>
              </a:rPr>
              <a:t>สามารถส่งตัวผู้ต้องหาไปยังค่ายฝึกอบรมได้ โดยมีคำสั่งศาลและต้องได้รับความยินยอมจากผุ</a:t>
            </a:r>
            <a:r>
              <a:rPr lang="th-TH" sz="3200" dirty="0" err="1">
                <a:latin typeface="Calibri" panose="020F0502020204030204" pitchFamily="34" charset="0"/>
              </a:rPr>
              <a:t>้</a:t>
            </a:r>
            <a:r>
              <a:rPr lang="th-TH" sz="3200" dirty="0">
                <a:latin typeface="Calibri" panose="020F0502020204030204" pitchFamily="34" charset="0"/>
              </a:rPr>
              <a:t>ต้องหา โดยเข้าฝึกไม่เกิน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th-TH" sz="3200" dirty="0">
                <a:latin typeface="Calibri" panose="020F0502020204030204" pitchFamily="34" charset="0"/>
              </a:rPr>
              <a:t>เดือน</a:t>
            </a:r>
          </a:p>
          <a:p>
            <a:pPr lvl="2">
              <a:defRPr/>
            </a:pPr>
            <a:r>
              <a:rPr lang="th-TH" sz="3200" dirty="0">
                <a:latin typeface="Calibri" panose="020F0502020204030204" pitchFamily="34" charset="0"/>
              </a:rPr>
              <a:t>ห้ามนำเจ้าหน้าที่ขึ้นศาลปกครอง แต่สามารถใช้สิทธิในศาลยุติธรรมได้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84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EE481-ADBC-BD41-A0CF-86E71EDDD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พรบ.ป้องกันและปราบปรามการซ้อมทรมานและการกระทำให้บุคคลสูญหาย พ.ศ. ๒๕๖๕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1A3E9-28E8-6F4D-A833-C2612B9BD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th-TH" dirty="0"/>
          </a:p>
          <a:p>
            <a:pPr marL="0" indent="0">
              <a:buNone/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                                   </a:t>
            </a: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เจตนารมณ์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มุ่งป้องกันและปราบปรามการทรมาน กระทำการที่โหดร้าย ไร้มนุษยธรรม หรือย่ำยีศักดิ์ศรีความเป็นมนุษย์ และการกระทำให้บุคคลสูญหายซึ่ง</a:t>
            </a:r>
            <a:r>
              <a:rPr lang="th-TH" sz="32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เป็นการกระทำเจ้าหน้าที่ของรัฐเป็นการละเมิดสิทธิมนุษยชนอย่างร้ายแรง</a:t>
            </a:r>
          </a:p>
          <a:p>
            <a:pPr marL="0" indent="0">
              <a:buNone/>
            </a:pPr>
            <a:r>
              <a:rPr lang="th-TH" sz="3200" dirty="0"/>
              <a:t>              ทั้งนี้ เพื่อให้เป็นไปตามอนุสัญญาระหว่างประเทศว่าด้วยการต่อต้านการทรมานและการปฏิบัติ หรือการลงโทษที่โหดร้าย ไร้มนุษยธรรม หรือย่ำยีศักดิ์ศรีความเป็นมนุษย์ อนุสัญญาระหว่างประเทศว่าด้วยการคุ้มครองบุคคลทุกคนจากการบังคับให้สูญหายที่ไทยเข้าเป็นภาคี และรัฐธรรมนูญ</a:t>
            </a:r>
          </a:p>
          <a:p>
            <a:pPr marL="0" indent="0">
              <a:buNone/>
            </a:pPr>
            <a:r>
              <a:rPr lang="th-TH" sz="3200" dirty="0"/>
              <a:t>                    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527714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6DCC7-80DC-BE47-A1A5-528952445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การตกอยู่ภายใต้การใช้อำนาจควบคุมตัวของเจ้าหน้าที่ของรัฐ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4EA48-BF91-E447-9D47-FE2127F18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h-TH" dirty="0"/>
          </a:p>
          <a:p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การจับ. การคุมตัว การขัง. กักตัว กักขัง</a:t>
            </a:r>
          </a:p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การกระทำด้วยประการทำนองเดียวกันที่เป็นการจำกัดเสรีภาพในร่างกายของบุคคล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9580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F2D27-6F8F-E348-B827-86EC7A140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 </a:t>
            </a:r>
            <a:r>
              <a:rPr lang="th-TH" b="1" dirty="0"/>
              <a:t>ฐานความผิด ๓ ฐาน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AE312-C1CE-FD42-92D9-EA8FB19A7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th-TH" dirty="0"/>
          </a:p>
          <a:p>
            <a:r>
              <a:rPr lang="th-TH" sz="8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8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ความผิดฐานการกระทำทรมาน</a:t>
            </a:r>
          </a:p>
          <a:p>
            <a:r>
              <a:rPr lang="th-TH" sz="8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การกระทำด้วยประการใดให้ผู้อื่นเกิดความเจ็บปวดหรือความทุกข์ทรมานอย่างร้ายแรงแก่ร่างกายหรือจิตใจ เพื่อวัตถุประสงค์อย่างหนึ่งอย่างใด ดังต่อไปนี้</a:t>
            </a:r>
            <a:endParaRPr lang="en-US" sz="8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8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(๑) ให้ได้มาซึ่งข้อมูลหรือคำรับสารภาพจากผู้ถูกกระทำหรือบุคคลที่สาม</a:t>
            </a:r>
            <a:endParaRPr lang="en-US" sz="8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8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(๒) ลงโทษผู้ถูกกระทำเพราะเหตุอันเกิดจากการกระทำหรือสงสัยว่ากระทำ</a:t>
            </a:r>
            <a:br>
              <a:rPr lang="en-US" sz="8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8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ของผู้นั้นหรือบุคคลที่สาม </a:t>
            </a:r>
            <a:endParaRPr lang="en-US" sz="8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8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(๓) ข่มขู่หรือขู่เข็ญผู้ถูกกระทำหรือบุคคลที่สาม</a:t>
            </a:r>
            <a:endParaRPr lang="en-US" sz="8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8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(๔) เลือกปฏิบัติไม่ว่ารูปแบบใด</a:t>
            </a:r>
            <a:endParaRPr lang="en-US" sz="8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29426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E41A9-3F83-E542-828B-B1AA9931A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ความเท่าเทียมกันตั้งแต่เกิด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664BC-9C8B-5F4D-83E4-6A322FE8A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sz="4400" dirty="0"/>
              <a:t>มนุษย์ทั้งปวงเกิดมามีอิสระและเสมอภาคกันใน</a:t>
            </a:r>
            <a:r>
              <a:rPr lang="th-TH" sz="4400" u="sng" dirty="0">
                <a:solidFill>
                  <a:srgbClr val="FF0000"/>
                </a:solidFill>
              </a:rPr>
              <a:t>ศักดิ์ศรีและสิทธิ </a:t>
            </a:r>
            <a:r>
              <a:rPr lang="th-TH" sz="4400" dirty="0"/>
              <a:t>ต่างมีเหตุผลและมโนธรรม และควรปฏิบัติต่อกันด้วยจิตวิญญาณแห่งภราดรภาพ</a:t>
            </a: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3561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B5F90-DAC7-F844-9615-B21B132AC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   ฐานความผิด ๓ ฐาน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CDD10-3311-7C48-BD4E-553647767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h-TH" dirty="0"/>
          </a:p>
          <a:p>
            <a:r>
              <a:rPr lang="th-TH" u="sng" dirty="0"/>
              <a:t>  </a:t>
            </a:r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ความผิดฐานกระทำการที่โหดร้าย ไร้มนุษยธรรม หรือย่ำยีศักดิ์ศรีความเป็นมนุษย์</a:t>
            </a:r>
            <a:endParaRPr lang="en-US" sz="36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การลงโทษหรือกระทำด้วยประการใดที่โหดร้าย ไร้มนุษยธรรม หรือย่ำยีศักดิ์ศรีความเป็นมนุษย์ </a:t>
            </a:r>
            <a:r>
              <a:rPr lang="th-TH" sz="36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อันเป็นเหตุให้ผู้อื่นถูกลดทอนคุณค่าหรือละเมิดสิทธิขั้นพื้นฐานความเป็นมนุษย์ หรือเกิดความเจ็บปวดหรือความทุกข์ทรมานแก่ร่างกายหรือจิตใจ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ที่มิใช่การกระทำความผิดฐานการทรมาน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962589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0B9C-EA99-F246-9C69-EAD7C87B9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  ฐานความผิด ๓ ฐาน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67235-21B4-A74B-B542-E67FECE16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h-TH" dirty="0"/>
          </a:p>
          <a:p>
            <a:r>
              <a:rPr lang="th-TH" sz="3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ความผิดฐานกระทำให้บุคคลสูญหาย</a:t>
            </a:r>
          </a:p>
          <a:p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การควบคุมตัว หรือลักพาบุคคลใด เจ้าหน้าที่ของรัฐ</a:t>
            </a:r>
          </a:p>
          <a:p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๑.ปฏิเสธว่ามิได้กระทำการดังกล่าว </a:t>
            </a:r>
          </a:p>
          <a:p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๒.ปกปิดชะตากรรม</a:t>
            </a:r>
          </a:p>
          <a:p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๓.ปกปิดสถานที่ปรากฏตัวของบุคคลนั้น </a:t>
            </a:r>
          </a:p>
          <a:p>
            <a:pPr marL="0" indent="0">
              <a:buNone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</a:t>
            </a:r>
            <a:r>
              <a:rPr lang="th-TH" sz="30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ทำให้บุคคลไม่ได้รับการคุ้มครองตามกฎหมาย</a:t>
            </a:r>
            <a:endParaRPr lang="en-US" sz="3000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b="1" dirty="0"/>
              <a:t>การกระทำความผิดดังกล่าวให้ถือเป็นความผิดต่อเนื่องจนกว่าจะทราบชะตากรรมของบุคคลนั้น</a:t>
            </a:r>
          </a:p>
          <a:p>
            <a:pPr marL="0" indent="0">
              <a:buNone/>
            </a:pPr>
            <a:r>
              <a:rPr lang="th-TH" b="1" dirty="0"/>
              <a:t>และต้องดำเนินการสืบสวนจนกว่าจะพบบุคคลซึ่งถูกกระทำให้สูญหายหรือปรากฏหลักฐานอันน่าเชื่อว่าบุคคลนั้นถึงแก่ความตายและทราบรายละเอียดของการกระทำความผิดและรู้ตัวผู้กระทำ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1910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E31CD-238D-C34D-8DB9-A047C4B7A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สิทธิของผู้เสียหาย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19864-E23A-1849-BCEB-74CCE2B50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th-TH" dirty="0"/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สามี ภริยา ผู้บุพการี และผู้สืบสันดาน ผู้ซึ่งอยู่กินกันฉันสามีภริยาซึ่งมิได้จดทะเบียนสมรส ผู้อุปการะ และผู้อยู่ในอุปการะของผู้ถูกกระทำทรมาน ผู้ถูกกระทำการที่โหดร้าย ไร้มนุษยธรรม หรือย่ำยีศักดิ์ศรีความเป็นมนุษย์ หรือผู้ถูกกระทำให้สูญหายเป็นผู้เสียหายตามกฎหมาย</a:t>
            </a: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๑.สิทธิได้ทราบถึงผลความคืบหน้าของคดีอย่างต่อเนื่อง โดยให้หน่วยงานที่มีอำนาจสืบสวนสอบสวนรายงานให้ทราบ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๒.สิทธิที่จะเรียกค่าสินไหมทดแทนอันเนื่องมาจากการกระทำความผิดกฎหมายนี้ และสิทธิที่จะได้รับความช่วยเหลือทางกฎหมาย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๓.สิทธิและประสงค์ที่จะเรียกค่าสินไหมทดแทน  และให้พนักงานอัยการเรียกค่าสินไหมทดแทนแทนผู้เสียหาย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4269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E31CD-238D-C34D-8DB9-A047C4B7A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สิทธิของผู้เสียหาย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19864-E23A-1849-BCEB-74CCE2B50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th-TH" dirty="0"/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สามี ภริยา ผู้บุพการี และผู้สืบสันดาน ผู้ซึ่งอยู่กินกันฉันสามีภริยาซึ่งมิได้จดทะเบียนสมรส ผู้อุปการะ และผู้อยู่ในอุปการะของผู้ถูกกระทำทรมาน ผู้ถูกกระทำการที่โหดร้าย ไร้มนุษยธรรม หรือย่ำยีศักดิ์ศรีความเป็นมนุษย์ หรือผู้ถูกกระทำให้สูญหายเป็นผู้เสียหายตามกฎหมาย</a:t>
            </a: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๑.สิทธิได้ทราบถึงผลความคืบหน้าของคดีอย่างต่อเนื่อง โดยให้หน่วยงานที่มีอำนาจสืบสวนสอบสวนรายงานให้ทราบ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๒.สิทธิที่จะเรียกค่าสินไหมทดแทนอันเนื่องมาจากการกระทำความผิดกฎหมายนี้ และสิทธิที่จะได้รับความช่วยเหลือทางกฎหมาย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๓.สิทธิและประสงค์ที่จะเรียกค่าสินไหมทดแทน  และให้พนักงานอัยการเรียกค่าสินไหมทดแทนแทนผู้เสียหาย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033732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B70F9-806E-3740-8223-D985D406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สิทธิของผู้เสียหาย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8257E-1F87-5249-AD74-E1934F73A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๔.สิทธิที่ร้องต่อศาลให้ยุติการกระทำทรมาน</a:t>
            </a:r>
          </a:p>
          <a:p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๕.สิทธิที่จะได้รับการช่วยเกระทำเหลือทางกฎหมาย</a:t>
            </a: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841280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6BF39-BF54-194F-8951-21DC10DC7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สิทธิเข้าถึงข้อมูลของผู้ถูกควบคุมตัว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96E8A-89D3-3B4B-BC9E-02CDC04BE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r>
              <a:rPr lang="th-TH" dirty="0"/>
              <a:t>            ผู้มีส่วนได้เสียโดยชอบด้วยกฎหมาย เช่น ญาติ ผู้แทนหรือทนายความหรือคณะกรรมการ</a:t>
            </a:r>
            <a:r>
              <a:rPr lang="en-US" dirty="0"/>
              <a:t> </a:t>
            </a:r>
            <a:r>
              <a:rPr lang="th-TH" dirty="0"/>
              <a:t>คณะอนุกรรมการ หรือเจ้าหน้าที่ซึ่งได้รับมอบหมายจากคณะกรรมการ มีสิทธิร้องขอต่อเจ้าหน้าที่ของรัฐผู้รับผิดชอบให้เปิดเผยข้อมูลเกี่ยวกับผู้ถูกควบคุมตัว</a:t>
            </a:r>
            <a:endParaRPr lang="en-US" dirty="0"/>
          </a:p>
          <a:p>
            <a:pPr marL="0" indent="0">
              <a:buNone/>
            </a:pPr>
            <a:r>
              <a:rPr lang="th-TH" dirty="0"/>
              <a:t>          หากเจ้าหน้าที่ของรัฐปฏิเสธที่จะเปิดเผยข้อมูลเกี่ยวกับผู้ถูกควบคุมตัว ผู้ร้องขอมีสิทธิยื่นคำร้องต่อศาลที่ตนเองเพื่อให้ศาลสั่งเปิดเผยข้อมูลดังกล่าวได้     </a:t>
            </a:r>
            <a:endParaRPr lang="en-US" dirty="0"/>
          </a:p>
          <a:p>
            <a:r>
              <a:rPr lang="th-TH" dirty="0"/>
              <a:t>       ศาลมีอำนาจสั่งให้เจ้าหน้าที่ของรัฐตามวรรคหนึ่งเปิดเผยข้อมูลเกี่ยวกับผู้ถูกควบคุม ให้แก่ผู้ร้องขอได้ ในกรณีที่ศาลมีคำสั่งไม่เปิดเผยข้อมูล ผู้ร้องขออาจอุทธรณ์ไปยังศาลอุทธรณ์ คำสั่งศาลอุทธรณ์ให้เป็นที่สุด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645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3F452BD-E5BE-D94A-9F21-14271CF1B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                       สิทธิการยื่นคำร้องต่อศาล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D5D4A-7E49-034A-8F37-A5D7FA958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h-TH" dirty="0"/>
          </a:p>
          <a:p>
            <a:pPr marL="0" indent="0">
              <a:buNone/>
            </a:pPr>
            <a:r>
              <a:rPr lang="th-TH" dirty="0"/>
              <a:t>     </a:t>
            </a:r>
            <a:r>
              <a:rPr lang="th-TH" sz="2800" dirty="0"/>
              <a:t>เมื่อมีการอ้างว่าบุคคลใดถูกกระทำทรมาน ถูกกระทำการที่โหดร้าย ไร้มนุษยธรรม หรือย่ำยีศักดิ์ศรีความเป็นมนุษย์ หรือถูกกระทำให้สูญหาย บุคคลดังต่อไปนี้มีสิทธิยื่นคำร้องต่อศาลท้องที่ที่มีอำนาจพิจารณาคดีอาญาเพื่อให้มีคำสั่งยุติการกระทำเช่นนั้นทันที </a:t>
            </a:r>
            <a:endParaRPr lang="en-US" sz="2800" dirty="0"/>
          </a:p>
          <a:p>
            <a:r>
              <a:rPr lang="en-US" sz="2800" dirty="0"/>
              <a:t>(</a:t>
            </a:r>
            <a:r>
              <a:rPr lang="th-TH" sz="2800" dirty="0"/>
              <a:t>๑</a:t>
            </a:r>
            <a:r>
              <a:rPr lang="en-US" sz="2800" dirty="0"/>
              <a:t>) </a:t>
            </a:r>
            <a:r>
              <a:rPr lang="th-TH" sz="2800" dirty="0"/>
              <a:t>ผู้เสียหายหรือผู้มีส่วนได้เสีย</a:t>
            </a:r>
            <a:endParaRPr lang="en-US" sz="2800" dirty="0"/>
          </a:p>
          <a:p>
            <a:r>
              <a:rPr lang="en-US" sz="2800" dirty="0"/>
              <a:t>(</a:t>
            </a:r>
            <a:r>
              <a:rPr lang="th-TH" sz="2800" dirty="0"/>
              <a:t>๒</a:t>
            </a:r>
            <a:r>
              <a:rPr lang="en-US" sz="2800" dirty="0"/>
              <a:t>) </a:t>
            </a:r>
            <a:r>
              <a:rPr lang="th-TH" sz="2800" dirty="0"/>
              <a:t>พนักงานอัยการ</a:t>
            </a:r>
            <a:endParaRPr lang="en-US" sz="2800" dirty="0"/>
          </a:p>
          <a:p>
            <a:r>
              <a:rPr lang="th-TH" sz="2800" dirty="0"/>
              <a:t>(๓) ผู้อำนวยการสำนักการสอบสวนและนิติการ กรมการปกครองหรือนายอำเภอตามมาตรา ๒๒ หรือพนักงานฝ่ายปกครองซึ่งได้รับมอบหมายจากผู้อำนวยการสำนักการสอบสวนและนิติการ กรมการปกครอง หรือนายอำเภอ    </a:t>
            </a:r>
            <a:endParaRPr lang="en-US" sz="2800" dirty="0"/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0769BF0-D849-0847-B5AA-BDAE0A572EC2}"/>
              </a:ext>
            </a:extLst>
          </p:cNvPr>
          <p:cNvSpPr txBox="1">
            <a:spLocks/>
          </p:cNvSpPr>
          <p:nvPr/>
        </p:nvSpPr>
        <p:spPr>
          <a:xfrm flipV="1">
            <a:off x="990600" y="1843088"/>
            <a:ext cx="10515600" cy="4468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1666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C06EE-1487-1541-972F-8E2029549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สิทธิการยื่นคำร้องต่อศาล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BC1FF-3BA3-394A-8CE4-2CC8B45F8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dirty="0"/>
              <a:t>(๔</a:t>
            </a:r>
            <a:r>
              <a:rPr lang="en-US" dirty="0"/>
              <a:t>) </a:t>
            </a:r>
            <a:r>
              <a:rPr lang="th-TH" dirty="0"/>
              <a:t>พนักงานสอบสวนหรือพนักงานสอบสวนคดีพิเศษ</a:t>
            </a:r>
            <a:endParaRPr lang="en-US" dirty="0"/>
          </a:p>
          <a:p>
            <a:r>
              <a:rPr lang="en-US" dirty="0"/>
              <a:t>(</a:t>
            </a:r>
            <a:r>
              <a:rPr lang="th-TH" dirty="0"/>
              <a:t>๕</a:t>
            </a:r>
            <a:r>
              <a:rPr lang="en-US" dirty="0"/>
              <a:t>) </a:t>
            </a:r>
            <a:r>
              <a:rPr lang="th-TH" dirty="0"/>
              <a:t>คณะกรรมการ คณะอนุกรรมการ หรือเจ้าหน้าที่ซึ่งได้รับมอบหมาย</a:t>
            </a:r>
            <a:br>
              <a:rPr lang="th-TH" dirty="0"/>
            </a:br>
            <a:r>
              <a:rPr lang="th-TH" dirty="0"/>
              <a:t>จากคณะกรรมการ</a:t>
            </a:r>
            <a:endParaRPr lang="en-US" dirty="0"/>
          </a:p>
          <a:p>
            <a:r>
              <a:rPr lang="en-US" dirty="0"/>
              <a:t>(</a:t>
            </a:r>
            <a:r>
              <a:rPr lang="th-TH" dirty="0"/>
              <a:t>๖</a:t>
            </a:r>
            <a:r>
              <a:rPr lang="en-US" dirty="0"/>
              <a:t>) </a:t>
            </a:r>
            <a:r>
              <a:rPr lang="th-TH" dirty="0"/>
              <a:t>บุคคลอื่นใดเพื่อประโยชน์ของผู้เสียหาย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4534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575C-0A3E-6740-9D17-28E6EC4DC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ความผิดที่ไม่มีข้อยกเว้น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58827-8C5F-3D4C-AE67-C1A24AD89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dirty="0"/>
              <a:t>พฤติการณ์พิเศษใด ๆ ไม่ว่าจะเป็นภาวะสงครามหรือภัยคุกคาม</a:t>
            </a:r>
            <a:br>
              <a:rPr lang="th-TH" dirty="0"/>
            </a:br>
            <a:r>
              <a:rPr lang="th-TH" dirty="0"/>
              <a:t>ที่จะเกิดสงคราม ความไม่มั่นคงทางการเมืองภายในประเทศ หรือสถานการณ์ฉุกเฉินสาธารณะอื่นใด ไม่อาจนำมาอ้างเพื่อให้การกระทำความผิดตามพระราชบัญญัตินี้เป็นการกระทำที่ชอบด้วยกฎหมาย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1592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00BA1-9ACC-094D-94FD-6E52FFD2E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        ห้ามส่งกลับ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07365-F80E-CF4B-AE7E-1774EC4BA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dirty="0"/>
              <a:t>ห้ามมิให้หน่วยงานของรัฐหรือเจ้าหน้าที่ของรัฐขับไล่ ส่งกลับ </a:t>
            </a:r>
            <a:br>
              <a:rPr lang="th-TH" strike="dblStrike" dirty="0"/>
            </a:br>
            <a:r>
              <a:rPr lang="th-TH" dirty="0"/>
              <a:t>หรือส่งบุคคลเป็นผู้ร้ายข้ามแดนไปยังอีกรัฐหนึ่ง หากมีเหตุอันควรเชื่อได้ว่าบุคคลนั้น</a:t>
            </a:r>
            <a:br>
              <a:rPr lang="th-TH" dirty="0"/>
            </a:br>
            <a:r>
              <a:rPr lang="th-TH" dirty="0"/>
              <a:t>จะไปตกอยู่ในอันตรายที่จะถูกกระทำทรมาน ถูกกระทำการที่โหดร้าย ไร้มนุษยธรรม หรือย่ำยีศักดิ์ศรีความเป็นมนุษย์ หรือถูกกระทำให้สูญหาย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704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F9D1E-672C-FC45-9D69-59FCC5E3A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หลักศักดิ์ศรีความเป็นมนุษย์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5F53D-96DF-FE4B-8DD4-42A2E8F6A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h-TH" altLang="en-US" b="1" dirty="0">
              <a:latin typeface="Browallia News" pitchFamily="34" charset="-34"/>
              <a:cs typeface="BrowalliaUPC" panose="020B0604020202020204" pitchFamily="34" charset="-34"/>
            </a:endParaRPr>
          </a:p>
          <a:p>
            <a:pPr marL="0" indent="0">
              <a:buNone/>
            </a:pPr>
            <a:r>
              <a:rPr lang="th-TH" altLang="en-US" sz="3200" dirty="0">
                <a:latin typeface="Browallia News" pitchFamily="34" charset="-34"/>
              </a:rPr>
              <a:t>“ศักดิ์ศรีความเป็นมนุษย์”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หมายถึงการให้คุณค่ากับมนุษย์ทุกคนที่มีความผูกพันอยู่กับความเป็นมนุษย์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ซึ่งบุคคลในฐานะที่เป็นมนุษย์ทุกคนได้รับคุณค่าดังกล่าวโดยไม่เกี่ยวข้องกับเพศ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วัย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ผิว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เชื้อชาติ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สภาพทางกาย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ชาติกำเนิด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เขตแดน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ความเชื่อ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ศาสนา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วัฒนธรรม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การศึกษา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สถานภาพทางสังคม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ฐานะทางเศรษฐกิจ</a:t>
            </a:r>
            <a:r>
              <a:rPr lang="en-US" altLang="en-US" sz="3200" dirty="0">
                <a:latin typeface="Browallia News" pitchFamily="34" charset="-34"/>
              </a:rPr>
              <a:t> </a:t>
            </a:r>
            <a:r>
              <a:rPr lang="th-TH" altLang="en-US" sz="3200" dirty="0">
                <a:latin typeface="Browallia News" pitchFamily="34" charset="-34"/>
              </a:rPr>
              <a:t>ความคิดเห็นทางการเมือง</a:t>
            </a:r>
            <a:r>
              <a:rPr lang="en-US" altLang="en-US" sz="3200" dirty="0"/>
              <a:t> </a:t>
            </a:r>
            <a:r>
              <a:rPr lang="th-TH" sz="3200" dirty="0"/>
              <a:t>ดังนั้นมนุษย์ทุกคนจึงมีคุณค่าหรือศักดิ์ศรีความเป็นมนุษย์เหมือนกันเท่าเทียมกันทุกคน การกระทำหรือการปฏิบัติใดที่</a:t>
            </a:r>
            <a:r>
              <a:rPr lang="th-TH" sz="3200" u="sng" dirty="0"/>
              <a:t>เป็นการเหยียดหยาม ลดทอน หรือทำให้คุณค่าความเป็นมนุษย์ลดลง</a:t>
            </a:r>
            <a:r>
              <a:rPr lang="th-TH" sz="3200" dirty="0"/>
              <a:t>ย่อมขัดกับหลักการการนี้ ถือเป็นการละเมิดสิทธิมนุษยชน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79807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CA378-75C8-444F-BB1F-10023FE62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 </a:t>
            </a:r>
            <a:br>
              <a:rPr lang="th-TH" dirty="0"/>
            </a:br>
            <a:r>
              <a:rPr lang="th-TH" dirty="0"/>
              <a:t>             การป้องกันการทรมานและการกระทำให้บุคคลสูญหาย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9749F-1BF5-8341-BB63-92F8A9DD4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        </a:t>
            </a:r>
          </a:p>
          <a:p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   </a:t>
            </a:r>
            <a:r>
              <a:rPr lang="th-TH" sz="3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หน้าที่ของเจ้าหน้าที่ในชั้นการควบคุมตัว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๑.ต้องบันทึกภาพและเสียงอย่างต่อเนื่องในขณะจับและควบคุมจนกระทั่งส่งตัวให้พนักงานสอบสวนหรือปล่อยตัวบุคคลดังกล่าวไป </a:t>
            </a:r>
            <a:r>
              <a:rPr lang="th-TH" sz="32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้นแต่มีเหตุสุดวิสัยที่ไม่สามารถกระทำได้ก็ให้บันทึกเหตุนั้นเป็นหลักฐานไว้ในบันทึกการควบคุมตัว</a:t>
            </a:r>
            <a:endParaRPr lang="en-US" sz="3200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๒.แจ้งพนักงานอัยการและนายอำเภอในท้องที่ที่มีการควบคุมตัวโดยทันที สำหรับในกรุงเทพมหานครให้แจ้งพนักงานอัยการและผู้อำนวยการสำนักการสอบสวนและนิติการ กรมการปกครอง 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๓.หากผู้รับแจ้งเห็นว่ามีเหตุอันควรสงสัยว่าจะมีการทรมาน การกระทำที่โหดร้าย ไร้มนุษยธรรม หรือย่ำยีศักดิ์ศรีความเป็นมนุษย์หรือการกระทำให้บุคคลสูญหาย ให้ผู้รับแจ้งยื่นคำร้องต่อศาลเพื่อสั่งให้ยุติการกระทำดังกล่าว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57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45108-71E7-F044-8F42-DD3DF7CF9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                   </a:t>
            </a:r>
            <a:br>
              <a:rPr lang="th-TH" dirty="0"/>
            </a:br>
            <a:r>
              <a:rPr lang="th-TH" dirty="0"/>
              <a:t>          การป้องกันการทรมานและการกระทำให้บุคคลสูญหาย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7B535-AE4F-B04B-B603-BE0D447E7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๔.ต้องบันทึกข้อมูลเกี่ยวกับผู้ถูกควบคุมตัวโดยอย่างน้อยต้องมีรายละเอียด ดังต่อไปนี้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๑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</a:t>
            </a:r>
            <a:r>
              <a:rPr lang="th-TH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อัต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ลักษณ์เกี่ยวกับผู้ถูกควบคุมตั</a:t>
            </a:r>
            <a:r>
              <a:rPr lang="th-TH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ชื่อ นามสกุล </a:t>
            </a:r>
            <a:b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หรือตำหนิรูปพรรณ 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๒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 เวลา และสถานที่ของการถูกควบคุมตัว และข้อมูลเกี่ยวกับเจ้าหน้าที่ของรัฐผู้ทำการควบคุมตัว ในกรณีที่มีการย้ายสถานที่ดังกล่าว จะต้องระบุถึงสถานที่ปลายทางที่รับตัวผู้ถูกควบคุมตัว รวมทั้งเจ้าหน้าที่ของรัฐผู้รับผิดชอบการย้ายนั้น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๓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คำสั่งที่ให้มีการควบคุมตัว และเหตุแห่งการออกคำสั่งนั้น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265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5E9C-FAAF-E447-ADF0-75CCB45B7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                           </a:t>
            </a:r>
            <a:br>
              <a:rPr lang="th-TH" dirty="0"/>
            </a:br>
            <a:r>
              <a:rPr lang="th-TH" dirty="0"/>
              <a:t>            การป้องกันการทรมานและการกระทำให้บุคคลสูญหาย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5F3AC-299F-584B-95E0-C059BCEBA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         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(๔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เจ้าหน้าที่ของรัฐผู้ออกคำสั่งให้ควบคุมตัว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๕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 เวลา และสถานที่ของการปล่อยตัวผู้ถูกควบคุมตัว</a:t>
            </a:r>
            <a:b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และผู้มารับตัวผู้ถูกควบคุมตัว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๖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ข้อมูลเกี่ยวกับสภาพร่างกายและจิตใจของผู้ถูกควบคุมตัว ก่อนถูกควบคุมตัว และก่อนการปล่อยตัว ในกรณีที่ผู้ถูกควบคุมตัว ถึงแก่ความตายระหว่างการควบคุม</a:t>
            </a:r>
            <a:r>
              <a:rPr lang="th-TH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จะต้องระบุถึงสาเหตุแห่งการตายและสถานที่เก็บศพ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(๗) ข้อมูลอื่น ๆ ที่คณะกรรมการกำหนดเพื่อป้องกันการทรมาน การกระทำ</a:t>
            </a:r>
            <a:b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ที่โหดร้าย ไร้มนุษยธรรม หรือย่ำยีศักดิ์ศรีความเป็นมนุษย์ หรือการกระทำให้บุคคลสูญหาย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130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41658-EACD-FA4E-9C8B-66CBED425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          อำนาจศาล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4FF75-A216-7349-9F9F-51987D8B4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h-TH" dirty="0"/>
          </a:p>
          <a:p>
            <a:r>
              <a:rPr lang="th-TH" dirty="0"/>
              <a:t>ให้ศาลไต่สวนฝ่ายเดียวโดยพลัน โดยให้ศาลมีอำนาจเรียกเจ้าหน้าที่ของรัฐหรือบุคคลใดมาให้ถ้อยคำหรือให้ส่งเอกสารหรือวัตถุอื่นใดประกอบการไต่สวนหรือสั่งให้เจ้าหน้าที่ของรัฐนำตัวผู้ถูกควบคุมตัวมาศาลด้วยก็ได้  และศาลอาจมีคำสั่ง ดังต่อไปนี้</a:t>
            </a:r>
          </a:p>
          <a:p>
            <a:r>
              <a:rPr lang="th-TH" dirty="0"/>
              <a:t>  ๑.ให้ยุติการทรมาน หรือการกระทำที่โหดร้าย ไร้มนุษยธรรม หรือย่ำยีศักดิ์ศรีความเป็นมนุษย์</a:t>
            </a:r>
            <a:endParaRPr lang="en-US" dirty="0"/>
          </a:p>
          <a:p>
            <a:r>
              <a:rPr lang="th-TH" dirty="0"/>
              <a:t>   ๒.</a:t>
            </a:r>
            <a:r>
              <a:rPr lang="en-US" dirty="0"/>
              <a:t> </a:t>
            </a:r>
            <a:r>
              <a:rPr lang="th-TH" dirty="0"/>
              <a:t>ให้เปลี่ยนสถานที่ควบคุม</a:t>
            </a:r>
            <a:endParaRPr lang="en-US" dirty="0"/>
          </a:p>
          <a:p>
            <a:r>
              <a:rPr lang="th-TH" dirty="0"/>
              <a:t>   ๓.ให้ผู้ถูกควบคุมตัวได้พบญาติ ทนายความ หรือบุคคลอื่นซึ่งไว้วางใจเป็นการส่วนตัว	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9449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87552-E25F-CD48-A305-83ED44C3D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  อำนาจศาล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6CC5E-7A69-084C-B24E-40FE1E3F6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h-TH" dirty="0"/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๔.</a:t>
            </a:r>
            <a:r>
              <a:rPr lang="th-TH" sz="32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ให้มีการรักษาพยาบาล และการประเมินโดยแพทย์ทางนิติเวชศาสตร์ และแพทย์ทางจิตเวชศาสตร์ที่รับรองโดยแพ</a:t>
            </a:r>
            <a:r>
              <a:rPr lang="th-TH" sz="3200" u="sng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ทยส</a:t>
            </a:r>
            <a:r>
              <a:rPr lang="th-TH" sz="32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 รวมทั้งให้มีการจัดทำบันทึกทางการแพทย์ ตลอดจนการฟื้นฟูร่างกายและจิตใจ</a:t>
            </a:r>
            <a:endParaRPr lang="en-US" sz="3200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๕.ให้เปิดเผยเอกสารบันทึกหรือข้อมูลอื่นใด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๖.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กำหนดมาตรการอื่นใดที่เหมาะสมเพื่อประโยชน์ในการยุติการทรมานการกระทำที่โหดร้าย ไร้มนุษยธรรม หรือย่ำยีศักดิ์ศรีความเป็นมนุษย์ หรือการกระทำให้บุคคลสูญหายหรือเยียวยาความเสียหายเบื้องต้นให้แก่ผู้เสียหาย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๗. สั่งปล่อยตัวผู้ถูกควบคุมตัวไปทันที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012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14D5E-68A7-604A-8633-E2EE84402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                                </a:t>
            </a:r>
            <a:br>
              <a:rPr lang="th-TH" dirty="0"/>
            </a:br>
            <a:r>
              <a:rPr lang="th-TH" dirty="0"/>
              <a:t>                               กระบวนการดำเนินคดี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4C48C-450B-1F45-B9AE-32DBD8CAE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h-TH" dirty="0"/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อำนาจการสอบสวนและดำเนินคดี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๑.เจ้าหน้าที่ตำรวจ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๒. พนักงานปกครองตำแหน่งตั้งแต่ปลัดอำเภอหรือเทียบเท่าขึ้นไป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๓.พนักงานสอบสวนคดีพิเศษ 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๔.พนักงานอัยการ 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201551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46144-927A-1E48-BD0D-65115DFDA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</a:t>
            </a:r>
            <a:br>
              <a:rPr lang="th-TH" dirty="0"/>
            </a:br>
            <a:r>
              <a:rPr lang="th-TH" dirty="0"/>
              <a:t>                                             กระบวนการดำเนินคดี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2C731-59E6-2C45-BDCD-10B6A8BE6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dirty="0"/>
              <a:t> ๕.กรณีที่พนักงานสอบสวนคดีพิเศษทำการสอบสวนคดีให้คดีนั้นเป็นคดีพิเศษตามกฎหมายว่าด้วยการสอบสวนคดีพิเศษ</a:t>
            </a:r>
            <a:endParaRPr lang="en-US" dirty="0"/>
          </a:p>
          <a:p>
            <a:r>
              <a:rPr lang="th-TH" dirty="0"/>
              <a:t> ๖.กรณีการสอบสวนโดยหน่วยงานอื่นที่ไม่ใช่พนักงานอัยการ ให้พนักงานสอบสวนผู้รับผิดชอบแจ้งเหตุแห่งคดีให้พนักงานอัยการทราบเพื่อเข้าตรวจสอบหรือกำกับการสอบสวนทันท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203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28CAF-296D-2149-8091-001067F36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เขตอำนาจศาล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6194D-749A-0848-8578-786D32E18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ศาลอาญาคดีทุจริตและประพฤติมิชอบเป็นศาลที่มีเขตอำนาจ</a:t>
            </a:r>
            <a:b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เหนือคดีความผิดตามพระราชบัญญัตินี้ และให้รวมถึงคดีที่บุคคลซึ่งอยู่ในอำนาจศาลทหารในขณะกระทำความผิดด้วย</a:t>
            </a:r>
            <a:r>
              <a:rPr lang="en-US" sz="4000" dirty="0"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6330910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F8491-8B4E-5C40-AF35-0D63121E5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                  </a:t>
            </a:r>
            <a:br>
              <a:rPr lang="th-TH" dirty="0"/>
            </a:br>
            <a:r>
              <a:rPr lang="th-TH" dirty="0"/>
              <a:t>                                               บทกำหนดโทษ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7F2F1-1BB3-B147-8B98-92E667968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th-TH" dirty="0"/>
              <a:t>ผู้กระทำความผิดฐานกระทำทรมานตามมาตรา ๕ ต้องระวางโทษจำคุกตั้งแต่ห้าปีถึงสิบห้าปี และปรับตั้งแต่หนึ่งแสนบาทถึงสามแสนบาท</a:t>
            </a:r>
            <a:r>
              <a:rPr lang="en-US" dirty="0">
                <a:effectLst/>
              </a:rPr>
              <a:t> </a:t>
            </a:r>
            <a:endParaRPr lang="th-TH" dirty="0">
              <a:effectLst/>
            </a:endParaRPr>
          </a:p>
          <a:p>
            <a:r>
              <a:rPr lang="th-TH" dirty="0"/>
              <a:t>ผู้กระทำความผิดฐานกระทำการที่โหดร้าย ไร้มนุษยธรรม</a:t>
            </a:r>
            <a:br>
              <a:rPr lang="th-TH" dirty="0"/>
            </a:br>
            <a:r>
              <a:rPr lang="th-TH" dirty="0"/>
              <a:t>หรือย่ำยีศักดิ์ศรีความเป็นมนุษย์ตามมาตรา ๖ ต้องระวางโทษจำคุกไม่เกินสามปี หรือปรับไม่เกิน</a:t>
            </a:r>
            <a:br>
              <a:rPr lang="th-TH" dirty="0"/>
            </a:br>
            <a:r>
              <a:rPr lang="th-TH" dirty="0"/>
              <a:t>หกหมื่นบาท หรือทั้งจำทั้งปรับ</a:t>
            </a:r>
            <a:endParaRPr lang="en-US" dirty="0"/>
          </a:p>
          <a:p>
            <a:r>
              <a:rPr lang="th-TH" dirty="0"/>
              <a:t>ผู้กระทำความผิดฐานกระทำให้บุคคลสูญหายตามมาตรา ๗ </a:t>
            </a:r>
            <a:br>
              <a:rPr lang="th-TH" dirty="0"/>
            </a:br>
            <a:r>
              <a:rPr lang="th-TH" dirty="0"/>
              <a:t>ต้องระวางโทษจำคุกตั้งแต่ห้าปีถึงสิบห้าปี และปรับตั้งแต่หนึ่งแสนบาทถึงสามแสนบาท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7917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EDFF6-0819-764E-B29F-7EC6F10F9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ผู้บังคับบัญชาต้องรับผิด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E37B9-3499-E84E-B881-F03E045A1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endParaRPr lang="th-TH" dirty="0"/>
          </a:p>
          <a:p>
            <a:r>
              <a:rPr lang="th-TH" sz="3600" dirty="0"/>
              <a:t>ผู้บังคับบัญชาซึ่งมีหน้าที่รับผิดชอบและมีอำนาจควบคุมและทราบว่าผู้ใต้บังคับบัญชาของตนกระทำผิด และไม่ดำเนินการที่จำเป็นและเหมาะสม เพื่อป้องกันหรือระงับการกระทำความผิด หรือไม่ดำเนินการหรือส่งเรื่องให้ดำเนินการสอบสวนและดำเนินคดีตามกฎหมาย ต้องระวางโทษกึ่งหนึ่งของโทษที่กำหนดไว้สำหรับความผิดนั้น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00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4F9A6-2F80-4B4D-B086-A05229C8E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400" dirty="0"/>
              <a:t>                                             </a:t>
            </a:r>
            <a:r>
              <a:rPr lang="th-TH" sz="4800" dirty="0"/>
              <a:t>การให้คุณค่า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3063B-8FF1-8D47-B457-78AC91F38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066" y="2052116"/>
            <a:ext cx="9146073" cy="4393654"/>
          </a:xfrm>
        </p:spPr>
        <p:txBody>
          <a:bodyPr>
            <a:normAutofit fontScale="40000" lnSpcReduction="20000"/>
          </a:bodyPr>
          <a:lstStyle/>
          <a:p>
            <a:endParaRPr lang="th-TH" dirty="0"/>
          </a:p>
          <a:p>
            <a:endParaRPr lang="th-TH" dirty="0"/>
          </a:p>
          <a:p>
            <a:pPr marL="0" indent="0">
              <a:buNone/>
            </a:pPr>
            <a:r>
              <a:rPr lang="th-TH" sz="12800" dirty="0">
                <a:cs typeface="+mj-cs"/>
              </a:rPr>
              <a:t>การให้คุณค่าหรือมุมมองคนอื่นต่างจากตัวเราไม่เป็นคนเหมือนเรา หรือไม่เป็นมนุษย์อีกต่อไปคือ</a:t>
            </a:r>
          </a:p>
          <a:p>
            <a:pPr marL="0" indent="0">
              <a:buNone/>
            </a:pPr>
            <a:r>
              <a:rPr lang="th-TH" sz="12800" dirty="0">
                <a:cs typeface="+mj-cs"/>
              </a:rPr>
              <a:t>     ๑.ต่างเพศ</a:t>
            </a:r>
          </a:p>
          <a:p>
            <a:pPr marL="0" indent="0">
              <a:buNone/>
            </a:pPr>
            <a:r>
              <a:rPr lang="th-TH" sz="12800" dirty="0">
                <a:cs typeface="+mj-cs"/>
              </a:rPr>
              <a:t>     ๒.ต่างอายุ</a:t>
            </a:r>
          </a:p>
          <a:p>
            <a:pPr marL="0" indent="0">
              <a:buNone/>
            </a:pPr>
            <a:r>
              <a:rPr lang="th-TH" sz="12800" dirty="0">
                <a:cs typeface="+mj-cs"/>
              </a:rPr>
              <a:t>     ๓.ต่างเชื้อชาติ</a:t>
            </a:r>
          </a:p>
          <a:p>
            <a:pPr marL="0" indent="0">
              <a:buNone/>
            </a:pPr>
            <a:r>
              <a:rPr lang="th-TH" sz="12800" dirty="0">
                <a:cs typeface="+mj-cs"/>
              </a:rPr>
              <a:t>     ๔.ต่างผิวพรรณ</a:t>
            </a:r>
            <a:endParaRPr lang="th-TH" sz="7200" dirty="0">
              <a:cs typeface="+mj-cs"/>
            </a:endParaRPr>
          </a:p>
          <a:p>
            <a:pPr marL="0" indent="0">
              <a:buNone/>
            </a:pPr>
            <a:endParaRPr lang="th-TH" sz="7200" dirty="0">
              <a:cs typeface="+mj-cs"/>
            </a:endParaRPr>
          </a:p>
          <a:p>
            <a:endParaRPr lang="th-TH" sz="7200" dirty="0">
              <a:cs typeface="+mj-cs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51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7DAAB-B16F-0F47-9B48-B230A8477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                      </a:t>
            </a:r>
            <a:r>
              <a:rPr lang="th-TH" sz="5400" dirty="0"/>
              <a:t>การให้คุณค่า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79377-C143-6D49-9422-7A47A75D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9036" y="1509204"/>
            <a:ext cx="9101103" cy="3568823"/>
          </a:xfrm>
        </p:spPr>
        <p:txBody>
          <a:bodyPr>
            <a:normAutofit/>
          </a:bodyPr>
          <a:lstStyle/>
          <a:p>
            <a:r>
              <a:rPr lang="th-TH" sz="2800" dirty="0"/>
              <a:t>      </a:t>
            </a:r>
          </a:p>
          <a:p>
            <a:r>
              <a:rPr lang="th-TH" sz="2800" dirty="0"/>
              <a:t>        </a:t>
            </a:r>
            <a:r>
              <a:rPr lang="th-TH" sz="4000" dirty="0"/>
              <a:t>๕.ต่างถิ่นกำเนิด</a:t>
            </a:r>
            <a:endParaRPr lang="en-US" sz="4000" dirty="0"/>
          </a:p>
          <a:p>
            <a:r>
              <a:rPr lang="th-TH" sz="4000" dirty="0"/>
              <a:t>      ๖.ต่างภาษา</a:t>
            </a:r>
            <a:endParaRPr lang="en-US" sz="4000" dirty="0"/>
          </a:p>
          <a:p>
            <a:r>
              <a:rPr lang="th-TH" sz="4000" dirty="0"/>
              <a:t>      ๗.ต่างสภาพทางกายหรือสุขภาพ</a:t>
            </a:r>
            <a:endParaRPr lang="en-US" sz="4000" dirty="0"/>
          </a:p>
          <a:p>
            <a:r>
              <a:rPr lang="th-TH" sz="4000" dirty="0"/>
              <a:t>      ๘.ต่างฐานะทางเศรษฐกิจ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376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18303-F6DB-3244-962D-1A429D379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dirty="0"/>
              <a:t>                                                </a:t>
            </a:r>
            <a:r>
              <a:rPr lang="th-TH" sz="5400" dirty="0"/>
              <a:t>การให้คุณค่า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AE2FC-4A73-1048-91EE-30B93C634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859" y="2052116"/>
            <a:ext cx="7796540" cy="3789391"/>
          </a:xfrm>
        </p:spPr>
        <p:txBody>
          <a:bodyPr/>
          <a:lstStyle/>
          <a:p>
            <a:r>
              <a:rPr lang="th-TH" dirty="0"/>
              <a:t>     </a:t>
            </a:r>
          </a:p>
          <a:p>
            <a:r>
              <a:rPr lang="th-TH" sz="4000" dirty="0"/>
              <a:t>      ๙.ต่างสถานะทางสังคม</a:t>
            </a:r>
            <a:endParaRPr lang="en-US" sz="4000" dirty="0"/>
          </a:p>
          <a:p>
            <a:r>
              <a:rPr lang="th-TH" sz="4000" dirty="0"/>
              <a:t>      ๑๐.ต่างการศึกษาอบรม</a:t>
            </a:r>
            <a:endParaRPr lang="en-US" sz="4000" dirty="0"/>
          </a:p>
          <a:p>
            <a:r>
              <a:rPr lang="th-TH" sz="4000" dirty="0"/>
              <a:t>      ๑๑.ต่างศาสนา</a:t>
            </a:r>
            <a:endParaRPr lang="en-US" sz="4000" dirty="0"/>
          </a:p>
          <a:p>
            <a:r>
              <a:rPr lang="th-TH" sz="4000" dirty="0"/>
              <a:t>       ๑๒.ต่างความเชื่อ หรือต่างความคิดทางการเมือง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625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C7F17-D4B7-E443-B2B4-39A0E9F70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                     ความหมายสิทธิมนุษยชน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14740-FEDB-EC49-8ED9-5D2AC287D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en-US" sz="4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สิทธิมนุษยชน</a:t>
            </a: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”</a:t>
            </a:r>
            <a:r>
              <a:rPr lang="th-TH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en-US" sz="4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หมายความว่าศักดิ์ศรีความเป็นมนุษย์</a:t>
            </a: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สิทธิเสรีภาพและความเสมอภาคของบุคคลที่ได้รับการรับรองหรือคุ้มครองตามรัฐธรรมนูญแห่งราชอาณาจักรไทย </a:t>
            </a:r>
            <a:r>
              <a:rPr lang="en-US" sz="4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หรือตามกฎหมายไทย</a:t>
            </a: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หรือตามสนธิสัญญาที่ประเทศไทยมีพันธกรณีที่จะต้องปฏิบัติตาม</a:t>
            </a:r>
            <a:endParaRPr lang="en-US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930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ลูกศรเชื่อมต่อแบบตรง 22">
            <a:extLst>
              <a:ext uri="{FF2B5EF4-FFF2-40B4-BE49-F238E27FC236}">
                <a16:creationId xmlns:a16="http://schemas.microsoft.com/office/drawing/2014/main" id="{3A541910-BCE8-9441-B090-A2FA145642EE}"/>
              </a:ext>
            </a:extLst>
          </p:cNvPr>
          <p:cNvCxnSpPr>
            <a:endCxn id="12" idx="0"/>
          </p:cNvCxnSpPr>
          <p:nvPr/>
        </p:nvCxnSpPr>
        <p:spPr>
          <a:xfrm>
            <a:off x="6096001" y="1006476"/>
            <a:ext cx="41275" cy="3095625"/>
          </a:xfrm>
          <a:prstGeom prst="straightConnector1">
            <a:avLst/>
          </a:prstGeom>
          <a:ln w="5715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สี่เหลี่ยมมุมมน 7">
            <a:extLst>
              <a:ext uri="{FF2B5EF4-FFF2-40B4-BE49-F238E27FC236}">
                <a16:creationId xmlns:a16="http://schemas.microsoft.com/office/drawing/2014/main" id="{AA95338F-BE3D-3C48-AB1B-FF277A210445}"/>
              </a:ext>
            </a:extLst>
          </p:cNvPr>
          <p:cNvSpPr/>
          <p:nvPr/>
        </p:nvSpPr>
        <p:spPr>
          <a:xfrm>
            <a:off x="2855913" y="365126"/>
            <a:ext cx="6500812" cy="1000125"/>
          </a:xfrm>
          <a:prstGeom prst="roundRect">
            <a:avLst/>
          </a:prstGeom>
          <a:solidFill>
            <a:srgbClr val="0707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h-TH" sz="6000" dirty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การเลือกปฏิบัติที่ไม่เป็นธรรม</a:t>
            </a:r>
          </a:p>
        </p:txBody>
      </p:sp>
      <p:sp>
        <p:nvSpPr>
          <p:cNvPr id="11" name="สี่เหลี่ยมมุมมน 10">
            <a:extLst>
              <a:ext uri="{FF2B5EF4-FFF2-40B4-BE49-F238E27FC236}">
                <a16:creationId xmlns:a16="http://schemas.microsoft.com/office/drawing/2014/main" id="{81314BCE-BFA0-084D-A802-CD5BD8192058}"/>
              </a:ext>
            </a:extLst>
          </p:cNvPr>
          <p:cNvSpPr/>
          <p:nvPr/>
        </p:nvSpPr>
        <p:spPr>
          <a:xfrm>
            <a:off x="4810125" y="2662238"/>
            <a:ext cx="2643188" cy="9334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h-TH" sz="6000" dirty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การจำกัด</a:t>
            </a:r>
          </a:p>
        </p:txBody>
      </p:sp>
      <p:sp>
        <p:nvSpPr>
          <p:cNvPr id="12" name="สี่เหลี่ยมมุมมน 11">
            <a:extLst>
              <a:ext uri="{FF2B5EF4-FFF2-40B4-BE49-F238E27FC236}">
                <a16:creationId xmlns:a16="http://schemas.microsoft.com/office/drawing/2014/main" id="{E436DE60-FEE1-4F4D-9591-D2638CE1174F}"/>
              </a:ext>
            </a:extLst>
          </p:cNvPr>
          <p:cNvSpPr/>
          <p:nvPr/>
        </p:nvSpPr>
        <p:spPr>
          <a:xfrm>
            <a:off x="2208214" y="4102101"/>
            <a:ext cx="7858125" cy="2454275"/>
          </a:xfrm>
          <a:prstGeom prst="roundRect">
            <a:avLst/>
          </a:prstGeom>
          <a:solidFill>
            <a:srgbClr val="240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th-TH" sz="6000" dirty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เพื่อไม่ให้บุคคลได้รับสิทธิ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th-TH" sz="6000" dirty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หรือได้ใช้สิทธิอันพึงมีพึงได้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th-TH" sz="6000" dirty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ในฐานะมนุษย์</a:t>
            </a:r>
          </a:p>
        </p:txBody>
      </p:sp>
      <p:cxnSp>
        <p:nvCxnSpPr>
          <p:cNvPr id="17" name="ตัวเชื่อมต่อตรง 16">
            <a:extLst>
              <a:ext uri="{FF2B5EF4-FFF2-40B4-BE49-F238E27FC236}">
                <a16:creationId xmlns:a16="http://schemas.microsoft.com/office/drawing/2014/main" id="{C3F86C6B-775A-CD43-B8A5-817C562632C6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5016501" y="2054225"/>
            <a:ext cx="2232025" cy="0"/>
          </a:xfrm>
          <a:prstGeom prst="line">
            <a:avLst/>
          </a:prstGeom>
          <a:ln w="571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ลูกศรเชื่อมต่อแบบตรง 18">
            <a:extLst>
              <a:ext uri="{FF2B5EF4-FFF2-40B4-BE49-F238E27FC236}">
                <a16:creationId xmlns:a16="http://schemas.microsoft.com/office/drawing/2014/main" id="{0A16C259-E038-534E-BC10-1A40CB5ADD97}"/>
              </a:ext>
            </a:extLst>
          </p:cNvPr>
          <p:cNvCxnSpPr/>
          <p:nvPr/>
        </p:nvCxnSpPr>
        <p:spPr>
          <a:xfrm>
            <a:off x="3287714" y="2517776"/>
            <a:ext cx="593725" cy="1579563"/>
          </a:xfrm>
          <a:prstGeom prst="straightConnector1">
            <a:avLst/>
          </a:prstGeom>
          <a:ln w="5715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ลูกศรเชื่อมต่อแบบตรง 20">
            <a:extLst>
              <a:ext uri="{FF2B5EF4-FFF2-40B4-BE49-F238E27FC236}">
                <a16:creationId xmlns:a16="http://schemas.microsoft.com/office/drawing/2014/main" id="{F0E23444-D7FE-A348-AF89-81C0B3B65BA4}"/>
              </a:ext>
            </a:extLst>
          </p:cNvPr>
          <p:cNvCxnSpPr/>
          <p:nvPr/>
        </p:nvCxnSpPr>
        <p:spPr>
          <a:xfrm flipH="1">
            <a:off x="8239126" y="2517776"/>
            <a:ext cx="665163" cy="1579563"/>
          </a:xfrm>
          <a:prstGeom prst="straightConnector1">
            <a:avLst/>
          </a:prstGeom>
          <a:ln w="57150">
            <a:solidFill>
              <a:schemeClr val="bg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สี่เหลี่ยมมุมมน 8">
            <a:extLst>
              <a:ext uri="{FF2B5EF4-FFF2-40B4-BE49-F238E27FC236}">
                <a16:creationId xmlns:a16="http://schemas.microsoft.com/office/drawing/2014/main" id="{304C2EA7-2A39-B149-96A6-C5F49C4A5BFF}"/>
              </a:ext>
            </a:extLst>
          </p:cNvPr>
          <p:cNvSpPr/>
          <p:nvPr/>
        </p:nvSpPr>
        <p:spPr>
          <a:xfrm>
            <a:off x="1944688" y="1582739"/>
            <a:ext cx="3071812" cy="9429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h-TH" sz="6000" dirty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การแบ่งแยก</a:t>
            </a:r>
          </a:p>
        </p:txBody>
      </p:sp>
      <p:sp>
        <p:nvSpPr>
          <p:cNvPr id="10" name="สี่เหลี่ยมมุมมน 9">
            <a:extLst>
              <a:ext uri="{FF2B5EF4-FFF2-40B4-BE49-F238E27FC236}">
                <a16:creationId xmlns:a16="http://schemas.microsoft.com/office/drawing/2014/main" id="{82BE7145-7320-374D-AE69-9C8E4435F1E1}"/>
              </a:ext>
            </a:extLst>
          </p:cNvPr>
          <p:cNvSpPr/>
          <p:nvPr/>
        </p:nvSpPr>
        <p:spPr>
          <a:xfrm>
            <a:off x="7248526" y="1582739"/>
            <a:ext cx="3071813" cy="9429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h-TH" sz="6000" dirty="0">
                <a:solidFill>
                  <a:prstClr val="white"/>
                </a:solidFill>
                <a:latin typeface="TH SarabunPSK" pitchFamily="34" charset="-34"/>
                <a:cs typeface="TH SarabunPSK" pitchFamily="34" charset="-34"/>
              </a:rPr>
              <a:t>การกีดกัน</a:t>
            </a:r>
          </a:p>
        </p:txBody>
      </p:sp>
    </p:spTree>
    <p:extLst>
      <p:ext uri="{BB962C8B-B14F-4D97-AF65-F5344CB8AC3E}">
        <p14:creationId xmlns:p14="http://schemas.microsoft.com/office/powerpoint/2010/main" val="36262091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483</TotalTime>
  <Words>3719</Words>
  <Application>Microsoft Office PowerPoint</Application>
  <PresentationFormat>แบบจอกว้าง</PresentationFormat>
  <Paragraphs>258</Paragraphs>
  <Slides>49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49</vt:i4>
      </vt:variant>
    </vt:vector>
  </HeadingPairs>
  <TitlesOfParts>
    <vt:vector size="56" baseType="lpstr">
      <vt:lpstr>Angsana New</vt:lpstr>
      <vt:lpstr>Arial</vt:lpstr>
      <vt:lpstr>Browallia News</vt:lpstr>
      <vt:lpstr>Calibri</vt:lpstr>
      <vt:lpstr>Calibri Light</vt:lpstr>
      <vt:lpstr>TH SarabunPSK</vt:lpstr>
      <vt:lpstr>Office Theme</vt:lpstr>
      <vt:lpstr>กฎหมายป้องกันและปราบปรามการทรมานและการกระทำให้บุคคลสูญหายกับสิทธิมนุษยชน</vt:lpstr>
      <vt:lpstr>                        หลักการพื้นฐานสิทธิมนุษยชน</vt:lpstr>
      <vt:lpstr>                          ความเท่าเทียมกันตั้งแต่เกิด</vt:lpstr>
      <vt:lpstr>                            หลักศักดิ์ศรีความเป็นมนุษย์</vt:lpstr>
      <vt:lpstr>                                             การให้คุณค่า</vt:lpstr>
      <vt:lpstr>                                           การให้คุณค่า</vt:lpstr>
      <vt:lpstr>                                                การให้คุณค่า</vt:lpstr>
      <vt:lpstr>                     ความหมายสิทธิมนุษยชน</vt:lpstr>
      <vt:lpstr>งานนำเสนอ PowerPoint</vt:lpstr>
      <vt:lpstr>                     ความหมายสิทธิมนุษยชน</vt:lpstr>
      <vt:lpstr>งานนำเสนอ PowerPoint</vt:lpstr>
      <vt:lpstr>                                        หลักสิทธิเด็ดขาด</vt:lpstr>
      <vt:lpstr>                                   หลักสิทธิเด็ดขาด</vt:lpstr>
      <vt:lpstr>                                      หลักสิทธิเด็ดขาด</vt:lpstr>
      <vt:lpstr>                       สิทธิในกระบวนการยุติธรรมทางอาญา </vt:lpstr>
      <vt:lpstr>               สิทธิในกระบวนการยุติธรรมทางอาญา</vt:lpstr>
      <vt:lpstr>                   สิทธิในกระบวนการยุติธรรมทางอาญา</vt:lpstr>
      <vt:lpstr>        รัฐธรรมนูญ 60</vt:lpstr>
      <vt:lpstr>งานนำเสนอ PowerPoint</vt:lpstr>
      <vt:lpstr>                  สิทธิมนุษยชนและสถานการณ์ฉุกเฉิน</vt:lpstr>
      <vt:lpstr>                             กฎหมายกฎอัยการศึก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 พรบ.ป้องกันและปราบปรามการซ้อมทรมานและการกระทำให้บุคคลสูญหาย พ.ศ. ๒๕๖๕</vt:lpstr>
      <vt:lpstr>        การตกอยู่ภายใต้การใช้อำนาจควบคุมตัวของเจ้าหน้าที่ของรัฐ</vt:lpstr>
      <vt:lpstr>                                    ฐานความผิด ๓ ฐาน</vt:lpstr>
      <vt:lpstr>                                      ฐานความผิด ๓ ฐาน</vt:lpstr>
      <vt:lpstr>                                     ฐานความผิด ๓ ฐาน</vt:lpstr>
      <vt:lpstr>                                 สิทธิของผู้เสียหาย</vt:lpstr>
      <vt:lpstr>                                 สิทธิของผู้เสียหาย</vt:lpstr>
      <vt:lpstr>                               สิทธิของผู้เสียหาย</vt:lpstr>
      <vt:lpstr>                          สิทธิเข้าถึงข้อมูลของผู้ถูกควบคุมตัว</vt:lpstr>
      <vt:lpstr>                       สิทธิการยื่นคำร้องต่อศาล</vt:lpstr>
      <vt:lpstr>                  สิทธิการยื่นคำร้องต่อศาล</vt:lpstr>
      <vt:lpstr>                           ความผิดที่ไม่มีข้อยกเว้น</vt:lpstr>
      <vt:lpstr>                                           ห้ามส่งกลับ</vt:lpstr>
      <vt:lpstr>               การป้องกันการทรมานและการกระทำให้บุคคลสูญหาย  </vt:lpstr>
      <vt:lpstr>                              การป้องกันการทรมานและการกระทำให้บุคคลสูญหาย  </vt:lpstr>
      <vt:lpstr>                                        การป้องกันการทรมานและการกระทำให้บุคคลสูญหาย  </vt:lpstr>
      <vt:lpstr>                                             อำนาจศาล</vt:lpstr>
      <vt:lpstr>                                     อำนาจศาล</vt:lpstr>
      <vt:lpstr>                                                                กระบวนการดำเนินคดี </vt:lpstr>
      <vt:lpstr>                                                    กระบวนการดำเนินคดี  </vt:lpstr>
      <vt:lpstr>                         เขตอำนาจศาล</vt:lpstr>
      <vt:lpstr>                                                                  บทกำหนดโทษ </vt:lpstr>
      <vt:lpstr>    ผู้บังคับบัญชาต้องรับผิด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การส่งเสริมและคุ้มครองสิทธิในกระบวนการยุติธรรมในพื้นที่จังหวัดชายแดนภาคใต้</dc:title>
  <dc:creator>Microsoft Office User</dc:creator>
  <cp:lastModifiedBy>กนกรัตน์ พงษ์ธัญญะวิริยา</cp:lastModifiedBy>
  <cp:revision>18</cp:revision>
  <dcterms:created xsi:type="dcterms:W3CDTF">2023-02-15T02:26:04Z</dcterms:created>
  <dcterms:modified xsi:type="dcterms:W3CDTF">2023-03-02T03:23:30Z</dcterms:modified>
</cp:coreProperties>
</file>